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notesSlides/notesSlide8.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40"/>
  </p:notesMasterIdLst>
  <p:sldIdLst>
    <p:sldId id="496" r:id="rId2"/>
    <p:sldId id="445" r:id="rId3"/>
    <p:sldId id="446" r:id="rId4"/>
    <p:sldId id="447" r:id="rId5"/>
    <p:sldId id="372" r:id="rId6"/>
    <p:sldId id="373" r:id="rId7"/>
    <p:sldId id="474" r:id="rId8"/>
    <p:sldId id="376" r:id="rId9"/>
    <p:sldId id="475" r:id="rId10"/>
    <p:sldId id="457" r:id="rId11"/>
    <p:sldId id="459" r:id="rId12"/>
    <p:sldId id="480" r:id="rId13"/>
    <p:sldId id="456" r:id="rId14"/>
    <p:sldId id="461" r:id="rId15"/>
    <p:sldId id="481" r:id="rId16"/>
    <p:sldId id="385" r:id="rId17"/>
    <p:sldId id="386" r:id="rId18"/>
    <p:sldId id="485" r:id="rId19"/>
    <p:sldId id="388" r:id="rId20"/>
    <p:sldId id="389" r:id="rId21"/>
    <p:sldId id="470" r:id="rId22"/>
    <p:sldId id="464" r:id="rId23"/>
    <p:sldId id="489" r:id="rId24"/>
    <p:sldId id="392" r:id="rId25"/>
    <p:sldId id="423" r:id="rId26"/>
    <p:sldId id="471" r:id="rId27"/>
    <p:sldId id="462" r:id="rId28"/>
    <p:sldId id="495" r:id="rId29"/>
    <p:sldId id="460" r:id="rId30"/>
    <p:sldId id="469" r:id="rId31"/>
    <p:sldId id="448" r:id="rId32"/>
    <p:sldId id="449" r:id="rId33"/>
    <p:sldId id="401" r:id="rId34"/>
    <p:sldId id="497" r:id="rId35"/>
    <p:sldId id="499" r:id="rId36"/>
    <p:sldId id="404" r:id="rId37"/>
    <p:sldId id="476" r:id="rId38"/>
    <p:sldId id="454"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FFFF"/>
    <a:srgbClr val="0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84" autoAdjust="0"/>
  </p:normalViewPr>
  <p:slideViewPr>
    <p:cSldViewPr snapToGrid="0" snapToObjects="1">
      <p:cViewPr varScale="1">
        <p:scale>
          <a:sx n="137" d="100"/>
          <a:sy n="137" d="100"/>
        </p:scale>
        <p:origin x="-2440" y="-112"/>
      </p:cViewPr>
      <p:guideLst>
        <p:guide orient="horz" pos="2160"/>
        <p:guide pos="2880"/>
      </p:guideLst>
    </p:cSldViewPr>
  </p:slideViewPr>
  <p:notesTextViewPr>
    <p:cViewPr>
      <p:scale>
        <a:sx n="100" d="100"/>
        <a:sy n="100" d="100"/>
      </p:scale>
      <p:origin x="0" y="0"/>
    </p:cViewPr>
  </p:notesTextViewPr>
  <p:sorterViewPr>
    <p:cViewPr>
      <p:scale>
        <a:sx n="63" d="100"/>
        <a:sy n="63"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FC641A-36F0-F745-AE01-EEEC61FAD4E0}" type="datetimeFigureOut">
              <a:rPr lang="en-US" smtClean="0"/>
              <a:pPr/>
              <a:t>03/04/14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3D84A3-F38E-C84F-980C-4E63AE3C20AF}" type="slidenum">
              <a:rPr lang="en-US" smtClean="0"/>
              <a:pPr/>
              <a:t>‹#›</a:t>
            </a:fld>
            <a:endParaRPr lang="en-US"/>
          </a:p>
        </p:txBody>
      </p:sp>
    </p:spTree>
    <p:extLst>
      <p:ext uri="{BB962C8B-B14F-4D97-AF65-F5344CB8AC3E}">
        <p14:creationId xmlns:p14="http://schemas.microsoft.com/office/powerpoint/2010/main" val="15000585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Can we use this effect to increase modeling confidence?</a:t>
            </a:r>
          </a:p>
        </p:txBody>
      </p:sp>
      <p:sp>
        <p:nvSpPr>
          <p:cNvPr id="4" name="Slide Number Placeholder 3"/>
          <p:cNvSpPr>
            <a:spLocks noGrp="1"/>
          </p:cNvSpPr>
          <p:nvPr>
            <p:ph type="sldNum" sz="quarter" idx="10"/>
          </p:nvPr>
        </p:nvSpPr>
        <p:spPr/>
        <p:txBody>
          <a:bodyPr/>
          <a:lstStyle/>
          <a:p>
            <a:fld id="{873D84A3-F38E-C84F-980C-4E63AE3C20A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t>
            </a:r>
            <a:r>
              <a:rPr lang="en-US" baseline="0" dirty="0" err="1" smtClean="0"/>
              <a:t>pairwsie</a:t>
            </a:r>
            <a:r>
              <a:rPr lang="en-US" baseline="0" dirty="0" smtClean="0"/>
              <a:t> alignments</a:t>
            </a:r>
          </a:p>
        </p:txBody>
      </p:sp>
      <p:sp>
        <p:nvSpPr>
          <p:cNvPr id="4" name="Slide Number Placeholder 3"/>
          <p:cNvSpPr>
            <a:spLocks noGrp="1"/>
          </p:cNvSpPr>
          <p:nvPr>
            <p:ph type="sldNum" sz="quarter" idx="10"/>
          </p:nvPr>
        </p:nvSpPr>
        <p:spPr/>
        <p:txBody>
          <a:bodyPr/>
          <a:lstStyle/>
          <a:p>
            <a:fld id="{873D84A3-F38E-C84F-980C-4E63AE3C20AF}" type="slidenum">
              <a:rPr lang="en-US" smtClean="0"/>
              <a:pPr/>
              <a:t>11</a:t>
            </a:fld>
            <a:endParaRPr lang="en-US"/>
          </a:p>
        </p:txBody>
      </p:sp>
    </p:spTree>
    <p:extLst>
      <p:ext uri="{BB962C8B-B14F-4D97-AF65-F5344CB8AC3E}">
        <p14:creationId xmlns:p14="http://schemas.microsoft.com/office/powerpoint/2010/main" val="386399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original</a:t>
            </a:r>
            <a:r>
              <a:rPr lang="en-US" baseline="0" dirty="0" smtClean="0"/>
              <a:t> T-Coffee, it used </a:t>
            </a:r>
            <a:r>
              <a:rPr lang="en-US" baseline="0" dirty="0" err="1" smtClean="0"/>
              <a:t>ClustalW</a:t>
            </a:r>
            <a:r>
              <a:rPr lang="en-US" baseline="0" dirty="0" smtClean="0"/>
              <a:t> and </a:t>
            </a:r>
            <a:r>
              <a:rPr lang="en-US" baseline="0" dirty="0" err="1" smtClean="0"/>
              <a:t>Lalign</a:t>
            </a:r>
            <a:r>
              <a:rPr lang="en-US" baseline="0" dirty="0" smtClean="0"/>
              <a:t> to build library.</a:t>
            </a:r>
          </a:p>
          <a:p>
            <a:r>
              <a:rPr lang="en-US" baseline="0" dirty="0" smtClean="0"/>
              <a:t>Now, we need to teach him new tricks,</a:t>
            </a:r>
          </a:p>
          <a:p>
            <a:endParaRPr lang="en-US" baseline="0" dirty="0" smtClean="0"/>
          </a:p>
          <a:p>
            <a:r>
              <a:rPr lang="en-US" baseline="0" dirty="0" smtClean="0"/>
              <a:t>First, pair-HMM introduced by </a:t>
            </a:r>
            <a:r>
              <a:rPr lang="en-US" baseline="0" dirty="0" err="1" smtClean="0"/>
              <a:t>ProbCons</a:t>
            </a:r>
            <a:r>
              <a:rPr lang="en-US" baseline="0" dirty="0" smtClean="0"/>
              <a:t>.</a:t>
            </a:r>
          </a:p>
          <a:p>
            <a:r>
              <a:rPr lang="en-US" baseline="0" dirty="0" smtClean="0"/>
              <a:t>It might be slow.</a:t>
            </a:r>
          </a:p>
          <a:p>
            <a:r>
              <a:rPr lang="en-US" baseline="0" dirty="0" smtClean="0"/>
              <a:t> </a:t>
            </a:r>
          </a:p>
          <a:p>
            <a:r>
              <a:rPr lang="en-US" baseline="0" dirty="0" smtClean="0"/>
              <a:t>Another trick, FM-Coffee mode which combine three fast guys, MAFFT, MUSCLE and </a:t>
            </a:r>
            <a:r>
              <a:rPr lang="en-US" baseline="0" dirty="0" err="1" smtClean="0"/>
              <a:t>Kalign</a:t>
            </a:r>
            <a:r>
              <a:rPr lang="en-US" baseline="0" dirty="0" smtClean="0"/>
              <a:t>.</a:t>
            </a:r>
          </a:p>
          <a:p>
            <a:r>
              <a:rPr lang="en-US" baseline="0" dirty="0" smtClean="0"/>
              <a:t>This mode is also used in </a:t>
            </a:r>
            <a:r>
              <a:rPr lang="en-US" baseline="0" dirty="0" err="1" smtClean="0"/>
              <a:t>Ensembl</a:t>
            </a:r>
            <a:r>
              <a:rPr lang="en-US" baseline="0" dirty="0" smtClean="0"/>
              <a:t> pipeline.</a:t>
            </a:r>
          </a:p>
          <a:p>
            <a:endParaRPr lang="en-US" baseline="0" dirty="0" smtClean="0"/>
          </a:p>
          <a:p>
            <a:r>
              <a:rPr lang="en-US" baseline="0" dirty="0" smtClean="0"/>
              <a:t>Those three methods can be used to build library.</a:t>
            </a:r>
          </a:p>
        </p:txBody>
      </p:sp>
      <p:sp>
        <p:nvSpPr>
          <p:cNvPr id="4" name="Slide Number Placeholder 3"/>
          <p:cNvSpPr>
            <a:spLocks noGrp="1"/>
          </p:cNvSpPr>
          <p:nvPr>
            <p:ph type="sldNum" sz="quarter" idx="10"/>
          </p:nvPr>
        </p:nvSpPr>
        <p:spPr/>
        <p:txBody>
          <a:bodyPr/>
          <a:lstStyle/>
          <a:p>
            <a:fld id="{873D84A3-F38E-C84F-980C-4E63AE3C20AF}"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First, how</a:t>
            </a:r>
            <a:r>
              <a:rPr lang="en-US" baseline="0" dirty="0" smtClean="0"/>
              <a:t> to quantify.</a:t>
            </a:r>
          </a:p>
          <a:p>
            <a:r>
              <a:rPr lang="en-US" baseline="0" dirty="0" smtClean="0"/>
              <a:t>Here is a MSA, let’s focus on </a:t>
            </a:r>
            <a:r>
              <a:rPr lang="en-US" baseline="0" dirty="0" err="1" smtClean="0"/>
              <a:t>seq</a:t>
            </a:r>
            <a:r>
              <a:rPr lang="en-US" baseline="0" dirty="0" smtClean="0"/>
              <a:t> 1 and 2.</a:t>
            </a:r>
          </a:p>
          <a:p>
            <a:r>
              <a:rPr lang="en-US" baseline="0" dirty="0" smtClean="0"/>
              <a:t>We find residue pair L is aligned with Y, R with Q, D with D.</a:t>
            </a:r>
          </a:p>
          <a:p>
            <a:r>
              <a:rPr lang="en-US" baseline="0" dirty="0" smtClean="0"/>
              <a:t>We compare it with reference alignment.</a:t>
            </a:r>
          </a:p>
          <a:p>
            <a:r>
              <a:rPr lang="en-US" baseline="0" dirty="0" smtClean="0"/>
              <a:t>In the reference alignment, usually structure alignment, L is also aligned with Y. D with D. but R with R.</a:t>
            </a:r>
          </a:p>
          <a:p>
            <a:endParaRPr lang="en-US" dirty="0" smtClean="0"/>
          </a:p>
          <a:p>
            <a:r>
              <a:rPr lang="en-US" dirty="0" smtClean="0"/>
              <a:t>Now,</a:t>
            </a:r>
            <a:r>
              <a:rPr lang="en-US" baseline="0" dirty="0" smtClean="0"/>
              <a:t> aligned residue pairs are scored by two different methods,  score 1 and score 2.</a:t>
            </a:r>
          </a:p>
          <a:p>
            <a:r>
              <a:rPr lang="en-US" baseline="0" dirty="0" smtClean="0"/>
              <a:t>Which one is better?</a:t>
            </a:r>
          </a:p>
          <a:p>
            <a:r>
              <a:rPr lang="en-US" baseline="0" dirty="0" smtClean="0"/>
              <a:t>Let’s vote.</a:t>
            </a:r>
          </a:p>
          <a:p>
            <a:r>
              <a:rPr lang="en-US" baseline="0" dirty="0" smtClean="0"/>
              <a:t>For score1 (no one…are you sure….), for score2? (my self hand on)</a:t>
            </a:r>
            <a:endParaRPr lang="en-US" dirty="0" smtClean="0"/>
          </a:p>
          <a:p>
            <a:r>
              <a:rPr lang="en-US" dirty="0" smtClean="0"/>
              <a:t>Why</a:t>
            </a:r>
            <a:r>
              <a:rPr lang="en-US" baseline="0" dirty="0" smtClean="0"/>
              <a:t> is score2 better than score1?</a:t>
            </a:r>
          </a:p>
          <a:p>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Alignments</a:t>
            </a:r>
            <a:r>
              <a:rPr lang="en-US" baseline="0" dirty="0" smtClean="0"/>
              <a:t> are made by three alignment tools which are supported by Guidance.</a:t>
            </a:r>
          </a:p>
          <a:p>
            <a:r>
              <a:rPr lang="en-US" baseline="0" dirty="0" smtClean="0"/>
              <a:t>Those alignments are evaluated with 3 score schemes, T-Coffee Core, Guidance and </a:t>
            </a:r>
            <a:r>
              <a:rPr lang="en-US" baseline="0" dirty="0" err="1" smtClean="0"/>
              <a:t>HoT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Average AUC (%) of structure correctness using TCS, </a:t>
            </a:r>
            <a:r>
              <a:rPr lang="en-US" dirty="0" err="1" smtClean="0"/>
              <a:t>HoT</a:t>
            </a:r>
            <a:r>
              <a:rPr lang="en-US" dirty="0" smtClean="0"/>
              <a:t> and GUIDANCE. SPs denotes the average similarity between evaluated MSAs and their references measured as the fraction of identical pairs (Sum-of-Pairs). The best performance is marked in bold. Measurements significantly better than all others in the same column are shown in italics. (Wilcoxon Signed-Rank Test in 0.05 significance level, by R </a:t>
            </a:r>
            <a:r>
              <a:rPr lang="en-US" dirty="0" err="1" smtClean="0"/>
              <a:t>wilcoxon.test</a:t>
            </a:r>
            <a:r>
              <a:rPr lang="en-US" dirty="0" smtClean="0"/>
              <a:t> function: paired = TRUE, alternative = “greater”) Entries with (-) indicate measurements that could not be carried out for a lack of support of the considered method for the corresponding aligner. </a:t>
            </a:r>
          </a:p>
          <a:p>
            <a:endParaRPr lang="en-US" dirty="0" smtClean="0"/>
          </a:p>
          <a:p>
            <a:r>
              <a:rPr lang="en-US" dirty="0" smtClean="0"/>
              <a:t>For</a:t>
            </a:r>
            <a:r>
              <a:rPr lang="en-US" baseline="0" dirty="0" smtClean="0"/>
              <a:t> </a:t>
            </a:r>
            <a:r>
              <a:rPr lang="en-US" baseline="0" dirty="0" err="1" smtClean="0"/>
              <a:t>BAliBASE</a:t>
            </a:r>
            <a:r>
              <a:rPr lang="en-US" baseline="0" dirty="0" smtClean="0"/>
              <a:t> 3, how many sets? 218 sets</a:t>
            </a:r>
          </a:p>
          <a:p>
            <a:endParaRPr lang="en-US" baseline="0" dirty="0" smtClean="0"/>
          </a:p>
          <a:p>
            <a:r>
              <a:rPr lang="en-US" baseline="0" dirty="0" smtClean="0"/>
              <a:t>I fifteen, we measure AUC by putting residue pairs from 218 data sets together. Then you get one single AUC value.</a:t>
            </a:r>
          </a:p>
          <a:p>
            <a:r>
              <a:rPr lang="en-US" baseline="0" dirty="0" smtClean="0"/>
              <a:t>However, we find few data sets with large alignment length such that it comes out huge amount residue pairs.</a:t>
            </a:r>
          </a:p>
          <a:p>
            <a:r>
              <a:rPr lang="en-US" baseline="0" dirty="0" smtClean="0"/>
              <a:t>Those sets might bias whole analysis.</a:t>
            </a:r>
          </a:p>
          <a:p>
            <a:r>
              <a:rPr lang="en-US" baseline="0" dirty="0" smtClean="0"/>
              <a:t>Another AUC is average by sets.</a:t>
            </a:r>
          </a:p>
          <a:p>
            <a:endParaRPr lang="en-US" baseline="0" dirty="0" smtClean="0"/>
          </a:p>
          <a:p>
            <a:r>
              <a:rPr lang="en-US" baseline="0" dirty="0" smtClean="0"/>
              <a:t>You can see T-Coffee core has similar performance in those two measurements. </a:t>
            </a:r>
          </a:p>
          <a:p>
            <a:r>
              <a:rPr lang="en-US" baseline="0" dirty="0" smtClean="0"/>
              <a:t>This indicate its performance is quite stable cross those 218 sets.</a:t>
            </a:r>
          </a:p>
          <a:p>
            <a:endParaRPr lang="en-US" baseline="0" dirty="0" smtClean="0"/>
          </a:p>
          <a:p>
            <a:r>
              <a:rPr lang="en-US" baseline="0" dirty="0" smtClean="0"/>
              <a:t>Then, for </a:t>
            </a:r>
            <a:r>
              <a:rPr lang="en-US" baseline="0" dirty="0" err="1" smtClean="0"/>
              <a:t>ClustalW</a:t>
            </a:r>
            <a:r>
              <a:rPr lang="en-US" baseline="0" dirty="0" smtClean="0"/>
              <a:t>, MUSCLE.</a:t>
            </a:r>
          </a:p>
          <a:p>
            <a:endParaRPr lang="en-US" baseline="0" dirty="0" smtClean="0"/>
          </a:p>
          <a:p>
            <a:r>
              <a:rPr lang="en-US" baseline="0" dirty="0" smtClean="0"/>
              <a:t>Here are their alignment accuracies in the Sum of Pair measurement.</a:t>
            </a:r>
          </a:p>
          <a:p>
            <a:r>
              <a:rPr lang="en-US" baseline="0" dirty="0" smtClean="0"/>
              <a:t>As you can see, they are variant in accuracy.</a:t>
            </a:r>
          </a:p>
          <a:p>
            <a:endParaRPr lang="en-US" baseline="0" dirty="0" smtClean="0"/>
          </a:p>
          <a:p>
            <a:r>
              <a:rPr lang="en-US" baseline="0" dirty="0" smtClean="0"/>
              <a:t>T-</a:t>
            </a:r>
            <a:r>
              <a:rPr lang="en-US" baseline="0" dirty="0" err="1" smtClean="0"/>
              <a:t>Cofffee</a:t>
            </a:r>
            <a:r>
              <a:rPr lang="en-US" baseline="0" dirty="0" smtClean="0"/>
              <a:t> is not only good but also fast. </a:t>
            </a:r>
          </a:p>
          <a:p>
            <a:r>
              <a:rPr lang="en-US" baseline="0" dirty="0" smtClean="0"/>
              <a:t>In conclude, T-Coffee core is the most informative &amp; the most stable measure across aligners with diverse accuracy.</a:t>
            </a:r>
          </a:p>
          <a:p>
            <a:endParaRPr lang="en-US" baseline="0" dirty="0" smtClean="0"/>
          </a:p>
        </p:txBody>
      </p:sp>
      <p:sp>
        <p:nvSpPr>
          <p:cNvPr id="4" name="Slide Number Placeholder 3"/>
          <p:cNvSpPr>
            <a:spLocks noGrp="1"/>
          </p:cNvSpPr>
          <p:nvPr>
            <p:ph type="sldNum" sz="quarter" idx="10"/>
          </p:nvPr>
        </p:nvSpPr>
        <p:spPr/>
        <p:txBody>
          <a:bodyPr/>
          <a:lstStyle/>
          <a:p>
            <a:fld id="{873D84A3-F38E-C84F-980C-4E63AE3C20AF}"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look individual</a:t>
            </a:r>
            <a:r>
              <a:rPr lang="en-US" baseline="0" dirty="0" smtClean="0"/>
              <a:t> sub-set: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r>
            <a:br>
              <a:rPr lang="en-US" baseline="0" dirty="0" smtClean="0"/>
            </a:br>
            <a:r>
              <a:rPr lang="en-US" baseline="0" dirty="0" smtClean="0"/>
              <a:t>First, difficult set.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MAFFT only manage to achieve less 60% SPS.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easy set.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CORE is good when it’s difficult and easy.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RV11 </a:t>
            </a:r>
            <a:r>
              <a:rPr lang="en-US" dirty="0" err="1" smtClean="0"/>
              <a:t>Balibase</a:t>
            </a:r>
            <a:r>
              <a:rPr lang="en-US" dirty="0" smtClean="0"/>
              <a:t> dataset. BaliBase/RV11 is made of 38 </a:t>
            </a:r>
            <a:r>
              <a:rPr lang="en-US" dirty="0" err="1" smtClean="0"/>
              <a:t>datasests</a:t>
            </a:r>
            <a:r>
              <a:rPr lang="en-US" dirty="0" smtClean="0"/>
              <a:t> consisting of seven or more highly divergent protein sequences (&lt;20% pair-wise identity on the reference alignment)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73D84A3-F38E-C84F-980C-4E63AE3C20AF}"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Although, FM-Coffee does not perform as good as T-Coffee Core but it is fast.</a:t>
            </a:r>
            <a:endParaRPr lang="en-US" dirty="0" smtClean="0"/>
          </a:p>
          <a:p>
            <a:r>
              <a:rPr lang="en-US" dirty="0" smtClean="0"/>
              <a:t>It is almost</a:t>
            </a:r>
            <a:r>
              <a:rPr lang="en-US" baseline="0" dirty="0" smtClean="0"/>
              <a:t> ten-times faster than Guidance.</a:t>
            </a: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Average Robinson-Foulds distance to reference tree with 16, 32 and 64 tips from the tree calculated with the MAFFT complete alignments, the same alignments after treatment with Gblock relaxed, Gblock stringent, trimAl gappyout, trimAl strictplus and TCS replicated. The asymmetric tree with three different divergence levels (0.5, 1.0 and 2.0) was used for the simulations with different alignment lengths (400, 800 and 1200). Trees were reconstructed by Maximum Likelihood.</a:t>
            </a:r>
            <a:r>
              <a:rPr lang="en-US" dirty="0" smtClean="0">
                <a:effectLst/>
              </a:rPr>
              <a:t> </a:t>
            </a:r>
          </a:p>
          <a:p>
            <a:endParaRPr lang="en-US" dirty="0" smtClean="0">
              <a:effectLst/>
            </a:endParaRPr>
          </a:p>
          <a:p>
            <a:r>
              <a:rPr lang="en-US" dirty="0" err="1" smtClean="0">
                <a:effectLst/>
              </a:rPr>
              <a:t>Asym</a:t>
            </a:r>
            <a:r>
              <a:rPr lang="en-US" baseline="0" dirty="0" smtClean="0">
                <a:effectLst/>
              </a:rPr>
              <a:t> = 2</a:t>
            </a: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32</a:t>
            </a:fld>
            <a:endParaRPr lang="en-US"/>
          </a:p>
        </p:txBody>
      </p:sp>
    </p:spTree>
    <p:extLst>
      <p:ext uri="{BB962C8B-B14F-4D97-AF65-F5344CB8AC3E}">
        <p14:creationId xmlns:p14="http://schemas.microsoft.com/office/powerpoint/2010/main" val="1175154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97A22139-747D-D34C-B6F7-E1327FCE8ADC}" type="slidenum">
              <a:rPr lang="en-US" altLang="zh-TW">
                <a:latin typeface="Times New Roman" charset="0"/>
                <a:ea typeface="ＭＳ Ｐゴシック" charset="-128"/>
                <a:cs typeface="ＭＳ Ｐゴシック" charset="-128"/>
              </a:rPr>
              <a:pPr/>
              <a:t>36</a:t>
            </a:fld>
            <a:endParaRPr lang="en-US" altLang="zh-TW">
              <a:latin typeface="Times New Roman" charset="0"/>
              <a:ea typeface="ＭＳ Ｐゴシック" charset="-128"/>
              <a:cs typeface="ＭＳ Ｐゴシック" charset="-128"/>
            </a:endParaRPr>
          </a:p>
        </p:txBody>
      </p:sp>
      <p:sp>
        <p:nvSpPr>
          <p:cNvPr id="53251" name="Rectangle 1"/>
          <p:cNvSpPr>
            <a:spLocks noGrp="1" noRot="1" noChangeAspect="1" noChangeArrowheads="1" noTextEdit="1"/>
          </p:cNvSpPr>
          <p:nvPr>
            <p:ph type="sldImg"/>
          </p:nvPr>
        </p:nvSpPr>
        <p:spPr>
          <a:xfrm>
            <a:off x="1143000" y="685800"/>
            <a:ext cx="4572000" cy="3429000"/>
          </a:xfrm>
          <a:ln/>
        </p:spPr>
      </p:sp>
      <p:sp>
        <p:nvSpPr>
          <p:cNvPr id="5325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altLang="zh-TW" sz="1600" dirty="0" smtClean="0">
                <a:solidFill>
                  <a:srgbClr val="000000"/>
                </a:solidFill>
                <a:latin typeface="Arial" charset="0"/>
              </a:rPr>
              <a:t>I</a:t>
            </a:r>
            <a:r>
              <a:rPr lang="en-US" altLang="zh-TW" sz="1600" baseline="0" dirty="0" smtClean="0">
                <a:solidFill>
                  <a:srgbClr val="000000"/>
                </a:solidFill>
                <a:latin typeface="Arial" charset="0"/>
              </a:rPr>
              <a:t> would thank all people involving in this project.</a:t>
            </a:r>
          </a:p>
          <a:p>
            <a:pPr eaLnBrk="1" hangingPunct="1">
              <a:lnSpc>
                <a:spcPct val="95000"/>
              </a:lnSpc>
              <a:spcBef>
                <a:spcPct val="0"/>
              </a:spcBef>
            </a:pPr>
            <a:r>
              <a:rPr lang="en-US" altLang="zh-TW" sz="1600" baseline="0" dirty="0" smtClean="0">
                <a:solidFill>
                  <a:srgbClr val="000000"/>
                </a:solidFill>
                <a:latin typeface="Arial" charset="0"/>
              </a:rPr>
              <a:t>My supervisor also the owner of the old dog, Cedric</a:t>
            </a:r>
          </a:p>
          <a:p>
            <a:pPr eaLnBrk="1" hangingPunct="1">
              <a:lnSpc>
                <a:spcPct val="95000"/>
              </a:lnSpc>
              <a:spcBef>
                <a:spcPct val="0"/>
              </a:spcBef>
            </a:pPr>
            <a:r>
              <a:rPr lang="en-US" altLang="zh-TW" sz="1600" baseline="0" dirty="0" smtClean="0">
                <a:solidFill>
                  <a:srgbClr val="000000"/>
                </a:solidFill>
                <a:latin typeface="Arial" charset="0"/>
              </a:rPr>
              <a:t>Paolo for developing web server. </a:t>
            </a:r>
            <a:r>
              <a:rPr lang="en-US" altLang="zh-TW" sz="1600" baseline="0" dirty="0" err="1" smtClean="0">
                <a:solidFill>
                  <a:srgbClr val="000000"/>
                </a:solidFill>
                <a:latin typeface="Arial" charset="0"/>
              </a:rPr>
              <a:t>Salavdor</a:t>
            </a:r>
            <a:r>
              <a:rPr lang="en-US" altLang="zh-TW" sz="1600" baseline="0" dirty="0" smtClean="0">
                <a:solidFill>
                  <a:srgbClr val="000000"/>
                </a:solidFill>
                <a:latin typeface="Arial" charset="0"/>
              </a:rPr>
              <a:t> points out the research direct of alignment uncertainty.</a:t>
            </a:r>
          </a:p>
          <a:p>
            <a:pPr eaLnBrk="1" hangingPunct="1">
              <a:lnSpc>
                <a:spcPct val="95000"/>
              </a:lnSpc>
              <a:spcBef>
                <a:spcPct val="0"/>
              </a:spcBef>
            </a:pPr>
            <a:r>
              <a:rPr lang="en-US" altLang="zh-TW" sz="1600" baseline="0" dirty="0" smtClean="0">
                <a:solidFill>
                  <a:srgbClr val="000000"/>
                </a:solidFill>
                <a:latin typeface="Arial" charset="0"/>
              </a:rPr>
              <a:t>Thanks SMBE for traveling ground, La </a:t>
            </a:r>
            <a:r>
              <a:rPr lang="en-US" altLang="zh-TW" sz="1600" baseline="0" dirty="0" err="1" smtClean="0">
                <a:solidFill>
                  <a:srgbClr val="000000"/>
                </a:solidFill>
                <a:latin typeface="Arial" charset="0"/>
              </a:rPr>
              <a:t>Caixa</a:t>
            </a:r>
            <a:r>
              <a:rPr lang="en-US" altLang="zh-TW" sz="1600" baseline="0" dirty="0" smtClean="0">
                <a:solidFill>
                  <a:srgbClr val="000000"/>
                </a:solidFill>
                <a:latin typeface="Arial" charset="0"/>
              </a:rPr>
              <a:t> fellowships and CRG funding.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[give</a:t>
            </a:r>
            <a:r>
              <a:rPr lang="en-US" baseline="0" dirty="0" smtClean="0"/>
              <a:t> the idea what is alignment uncertainty</a:t>
            </a:r>
            <a:r>
              <a:rPr lang="en-US" dirty="0" smtClean="0"/>
              <a:t>]</a:t>
            </a:r>
          </a:p>
          <a:p>
            <a:r>
              <a:rPr lang="en-US" dirty="0" smtClean="0"/>
              <a:t>You</a:t>
            </a:r>
            <a:r>
              <a:rPr lang="en-US" baseline="0" dirty="0" smtClean="0"/>
              <a:t> might listen this whole session about alignment uncertainty. In practice, how does it look like?</a:t>
            </a:r>
          </a:p>
          <a:p>
            <a:r>
              <a:rPr lang="en-US" baseline="0" dirty="0" smtClean="0"/>
              <a:t>For example, we want to align opossum and blosum62.</a:t>
            </a:r>
          </a:p>
          <a:p>
            <a:r>
              <a:rPr lang="en-US" baseline="0" dirty="0" smtClean="0"/>
              <a:t>Here are two alignment results. Which one is correct?</a:t>
            </a:r>
          </a:p>
          <a:p>
            <a:r>
              <a:rPr lang="en-US" baseline="0" dirty="0" smtClean="0"/>
              <a:t>Any one for the first? the second one?</a:t>
            </a:r>
          </a:p>
          <a:p>
            <a:r>
              <a:rPr lang="en-US" baseline="0" dirty="0" smtClean="0"/>
              <a:t>10:8. This is alignment uncertainty.</a:t>
            </a:r>
          </a:p>
          <a:p>
            <a:r>
              <a:rPr lang="en-US" baseline="0" dirty="0" smtClean="0"/>
              <a:t>Both of them are identical good.</a:t>
            </a:r>
          </a:p>
          <a:p>
            <a:r>
              <a:rPr lang="en-US" baseline="0" dirty="0" smtClean="0"/>
              <a:t>Here is the uncertainty part of alignment.</a:t>
            </a:r>
          </a:p>
        </p:txBody>
      </p:sp>
      <p:sp>
        <p:nvSpPr>
          <p:cNvPr id="4" name="Slide Number Placeholder 3"/>
          <p:cNvSpPr>
            <a:spLocks noGrp="1"/>
          </p:cNvSpPr>
          <p:nvPr>
            <p:ph type="sldNum" sz="quarter" idx="10"/>
          </p:nvPr>
        </p:nvSpPr>
        <p:spPr/>
        <p:txBody>
          <a:bodyPr/>
          <a:lstStyle/>
          <a:p>
            <a:fld id="{873D84A3-F38E-C84F-980C-4E63AE3C20A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[give</a:t>
            </a:r>
            <a:r>
              <a:rPr lang="en-US" baseline="0" dirty="0" smtClean="0"/>
              <a:t> the idea what is alignment uncertainty</a:t>
            </a:r>
            <a:r>
              <a:rPr lang="en-US" dirty="0" smtClean="0"/>
              <a:t>]</a:t>
            </a:r>
          </a:p>
          <a:p>
            <a:r>
              <a:rPr lang="en-US" dirty="0" smtClean="0"/>
              <a:t>You</a:t>
            </a:r>
            <a:r>
              <a:rPr lang="en-US" baseline="0" dirty="0" smtClean="0"/>
              <a:t> might listen this whole session about alignment uncertainty. In practice, how does it look like?</a:t>
            </a:r>
          </a:p>
          <a:p>
            <a:r>
              <a:rPr lang="en-US" baseline="0" dirty="0" smtClean="0"/>
              <a:t>For example, we want to align opossum and blosum62.</a:t>
            </a:r>
          </a:p>
          <a:p>
            <a:r>
              <a:rPr lang="en-US" baseline="0" dirty="0" smtClean="0"/>
              <a:t>Here are two alignment results. Which one is correct?</a:t>
            </a:r>
          </a:p>
          <a:p>
            <a:r>
              <a:rPr lang="en-US" baseline="0" dirty="0" smtClean="0"/>
              <a:t>Any one for the first? the second one?</a:t>
            </a:r>
          </a:p>
          <a:p>
            <a:r>
              <a:rPr lang="en-US" baseline="0" dirty="0" smtClean="0"/>
              <a:t>10:8. This is alignment uncertainty.</a:t>
            </a:r>
          </a:p>
          <a:p>
            <a:r>
              <a:rPr lang="en-US" baseline="0" dirty="0" smtClean="0"/>
              <a:t>Both of them are identical good.</a:t>
            </a:r>
          </a:p>
          <a:p>
            <a:r>
              <a:rPr lang="en-US" baseline="0" dirty="0" smtClean="0"/>
              <a:t>Here is the uncertainty part of alignment.</a:t>
            </a:r>
          </a:p>
        </p:txBody>
      </p:sp>
      <p:sp>
        <p:nvSpPr>
          <p:cNvPr id="4" name="Slide Number Placeholder 3"/>
          <p:cNvSpPr>
            <a:spLocks noGrp="1"/>
          </p:cNvSpPr>
          <p:nvPr>
            <p:ph type="sldNum" sz="quarter" idx="10"/>
          </p:nvPr>
        </p:nvSpPr>
        <p:spPr/>
        <p:txBody>
          <a:bodyPr/>
          <a:lstStyle/>
          <a:p>
            <a:fld id="{873D84A3-F38E-C84F-980C-4E63AE3C20A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altLang="zh-TW" baseline="0" dirty="0" smtClean="0"/>
              <a:t>If</a:t>
            </a:r>
            <a:r>
              <a:rPr lang="en-US" altLang="zh-TW" dirty="0" smtClean="0"/>
              <a:t> we add BLOSUM</a:t>
            </a:r>
            <a:r>
              <a:rPr lang="en-US" altLang="zh-TW" baseline="0" dirty="0" smtClean="0"/>
              <a:t>45 into the previous alignments. </a:t>
            </a:r>
            <a:r>
              <a:rPr lang="en-US" baseline="0" dirty="0" smtClean="0"/>
              <a:t>Now, we have four ambiguous alignments.</a:t>
            </a:r>
          </a:p>
          <a:p>
            <a:r>
              <a:rPr lang="en-US" baseline="0" dirty="0" smtClean="0"/>
              <a:t>Again! Anyone for the first?  for the second? for the third? for the fourth?</a:t>
            </a:r>
          </a:p>
          <a:p>
            <a:r>
              <a:rPr lang="en-US" baseline="0" dirty="0" smtClean="0"/>
              <a:t>5:5:5:5</a:t>
            </a:r>
          </a:p>
          <a:p>
            <a:r>
              <a:rPr lang="en-US" baseline="0" dirty="0" smtClean="0"/>
              <a:t>This time, those five are the same persons.</a:t>
            </a:r>
          </a:p>
          <a:p>
            <a:r>
              <a:rPr lang="en-US" baseline="0" dirty="0" smtClean="0"/>
              <a:t>You are more confusing which one you should choose.</a:t>
            </a:r>
          </a:p>
          <a:p>
            <a:r>
              <a:rPr lang="en-US" baseline="0" dirty="0" smtClean="0"/>
              <a:t>It gets worse with multiple sequence alignment.</a:t>
            </a:r>
          </a:p>
        </p:txBody>
      </p:sp>
      <p:sp>
        <p:nvSpPr>
          <p:cNvPr id="4" name="Slide Number Placeholder 3"/>
          <p:cNvSpPr>
            <a:spLocks noGrp="1"/>
          </p:cNvSpPr>
          <p:nvPr>
            <p:ph type="sldNum" sz="quarter" idx="10"/>
          </p:nvPr>
        </p:nvSpPr>
        <p:spPr/>
        <p:txBody>
          <a:bodyPr/>
          <a:lstStyle/>
          <a:p>
            <a:fld id="{873D84A3-F38E-C84F-980C-4E63AE3C20A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2010,</a:t>
            </a:r>
            <a:r>
              <a:rPr lang="en-US" baseline="0" dirty="0" smtClean="0"/>
              <a:t> </a:t>
            </a:r>
            <a:r>
              <a:rPr lang="en-US" dirty="0" smtClean="0"/>
              <a:t>Penn</a:t>
            </a:r>
            <a:r>
              <a:rPr lang="en-US" baseline="0" dirty="0" smtClean="0"/>
              <a:t> proposed </a:t>
            </a:r>
            <a:r>
              <a:rPr lang="en-US" baseline="0" dirty="0" err="1" smtClean="0"/>
              <a:t>Gudiance</a:t>
            </a:r>
            <a:r>
              <a:rPr lang="en-US" baseline="0" dirty="0" smtClean="0"/>
              <a:t> score.</a:t>
            </a:r>
          </a:p>
          <a:p>
            <a:r>
              <a:rPr lang="en-US" baseline="0" dirty="0" smtClean="0"/>
              <a:t>They explore Guide tree spaces by bootstrap.</a:t>
            </a:r>
          </a:p>
          <a:p>
            <a:r>
              <a:rPr lang="en-US" baseline="0" dirty="0" smtClean="0"/>
              <a:t>They compare the input MSA with those 100 alternative MSA.</a:t>
            </a:r>
          </a:p>
          <a:p>
            <a:r>
              <a:rPr lang="en-US" baseline="0" dirty="0" smtClean="0"/>
              <a:t>Count how many time an aligned pair also appears inside those 100 </a:t>
            </a:r>
            <a:r>
              <a:rPr lang="en-US" baseline="0" dirty="0" err="1" smtClean="0"/>
              <a:t>MSAs</a:t>
            </a:r>
            <a:r>
              <a:rPr lang="en-US" baseline="0" dirty="0" smtClean="0"/>
              <a:t>.</a:t>
            </a:r>
          </a:p>
          <a:p>
            <a:r>
              <a:rPr lang="en-US" baseline="0" dirty="0" smtClean="0"/>
              <a:t>This indicate the confidence.</a:t>
            </a:r>
          </a:p>
          <a:p>
            <a:r>
              <a:rPr lang="en-US" baseline="0" dirty="0" smtClean="0"/>
              <a:t> As you might know, bootstrap is time consuming, Can I estimate this confidence without bootstrapping?</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873D84A3-F38E-C84F-980C-4E63AE3C20A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t>
            </a:r>
            <a:r>
              <a:rPr lang="en-US" baseline="0" dirty="0" err="1" smtClean="0"/>
              <a:t>pairwsie</a:t>
            </a:r>
            <a:r>
              <a:rPr lang="en-US" baseline="0" dirty="0" smtClean="0"/>
              <a:t> alignments</a:t>
            </a:r>
          </a:p>
        </p:txBody>
      </p:sp>
      <p:sp>
        <p:nvSpPr>
          <p:cNvPr id="4" name="Slide Number Placeholder 3"/>
          <p:cNvSpPr>
            <a:spLocks noGrp="1"/>
          </p:cNvSpPr>
          <p:nvPr>
            <p:ph type="sldNum" sz="quarter" idx="10"/>
          </p:nvPr>
        </p:nvSpPr>
        <p:spPr/>
        <p:txBody>
          <a:bodyPr/>
          <a:lstStyle/>
          <a:p>
            <a:fld id="{873D84A3-F38E-C84F-980C-4E63AE3C20AF}" type="slidenum">
              <a:rPr lang="en-US" smtClean="0"/>
              <a:pPr/>
              <a:t>7</a:t>
            </a:fld>
            <a:endParaRPr lang="en-US"/>
          </a:p>
        </p:txBody>
      </p:sp>
    </p:spTree>
    <p:extLst>
      <p:ext uri="{BB962C8B-B14F-4D97-AF65-F5344CB8AC3E}">
        <p14:creationId xmlns:p14="http://schemas.microsoft.com/office/powerpoint/2010/main" val="3863990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of all, what</a:t>
            </a:r>
            <a:r>
              <a:rPr lang="en-US" baseline="0" dirty="0" smtClean="0"/>
              <a:t> is consistency?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MSA, we find the residue </a:t>
            </a:r>
            <a:r>
              <a:rPr lang="en-US" baseline="0" dirty="0" err="1" smtClean="0"/>
              <a:t>x</a:t>
            </a:r>
            <a:r>
              <a:rPr lang="en-US" baseline="0" dirty="0" smtClean="0"/>
              <a:t> of </a:t>
            </a:r>
            <a:r>
              <a:rPr lang="en-US" baseline="0" dirty="0" err="1" smtClean="0"/>
              <a:t>seq</a:t>
            </a:r>
            <a:r>
              <a:rPr lang="en-US" baseline="0" dirty="0" smtClean="0"/>
              <a:t> A is aligned with the residue </a:t>
            </a:r>
            <a:r>
              <a:rPr lang="en-US" baseline="0" dirty="0" err="1" smtClean="0"/>
              <a:t>y</a:t>
            </a:r>
            <a:r>
              <a:rPr lang="en-US" baseline="0" dirty="0" smtClean="0"/>
              <a:t> of </a:t>
            </a:r>
            <a:r>
              <a:rPr lang="en-US" baseline="0" dirty="0" err="1" smtClean="0"/>
              <a:t>seq</a:t>
            </a:r>
            <a:r>
              <a:rPr lang="en-US" baseline="0" dirty="0" smtClean="0"/>
              <a:t> 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Is aligned pair reliable? How about considering another intermediate sequence.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a:t>
            </a:r>
            <a:r>
              <a:rPr lang="en-US" baseline="0" dirty="0" err="1" smtClean="0"/>
              <a:t>seq</a:t>
            </a:r>
            <a:r>
              <a:rPr lang="en-US" baseline="0" dirty="0" smtClean="0"/>
              <a:t> I.</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a:t>
            </a:r>
            <a:r>
              <a:rPr lang="en-US" baseline="0" dirty="0" err="1" smtClean="0"/>
              <a:t>pairwise</a:t>
            </a:r>
            <a:r>
              <a:rPr lang="en-US" baseline="0" dirty="0" smtClean="0"/>
              <a:t> alignment, A and I, we find </a:t>
            </a:r>
            <a:r>
              <a:rPr lang="en-US" baseline="0" dirty="0" err="1" smtClean="0"/>
              <a:t>x</a:t>
            </a:r>
            <a:r>
              <a:rPr lang="en-US" baseline="0" dirty="0" smtClean="0"/>
              <a:t> is aligned with </a:t>
            </a:r>
            <a:r>
              <a:rPr lang="en-US" baseline="0" dirty="0" err="1" smtClean="0"/>
              <a:t>z</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a:t>
            </a:r>
            <a:r>
              <a:rPr lang="en-US" baseline="0" dirty="0" err="1" smtClean="0"/>
              <a:t>pairwise</a:t>
            </a:r>
            <a:r>
              <a:rPr lang="en-US" baseline="0" dirty="0" smtClean="0"/>
              <a:t> alignment I and B, we find </a:t>
            </a:r>
            <a:r>
              <a:rPr lang="en-US" baseline="0" dirty="0" err="1" smtClean="0"/>
              <a:t>z</a:t>
            </a:r>
            <a:r>
              <a:rPr lang="en-US" baseline="0" dirty="0" smtClean="0"/>
              <a:t> is aligned with </a:t>
            </a:r>
            <a:r>
              <a:rPr lang="en-US" baseline="0" dirty="0" err="1" smtClean="0"/>
              <a:t>y</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say, aligned residue pair </a:t>
            </a:r>
            <a:r>
              <a:rPr lang="en-US" baseline="0" dirty="0" err="1" smtClean="0"/>
              <a:t>x</a:t>
            </a:r>
            <a:r>
              <a:rPr lang="en-US" baseline="0" dirty="0" smtClean="0"/>
              <a:t> &amp; </a:t>
            </a:r>
            <a:r>
              <a:rPr lang="en-US" baseline="0" dirty="0" err="1" smtClean="0"/>
              <a:t>y</a:t>
            </a:r>
            <a:r>
              <a:rPr lang="en-US" baseline="0" dirty="0" smtClean="0"/>
              <a:t> is consistent with sequence 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have another intermediate sequence I’.</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time, </a:t>
            </a:r>
            <a:r>
              <a:rPr lang="en-US" baseline="0" dirty="0" err="1" smtClean="0"/>
              <a:t>x</a:t>
            </a:r>
            <a:r>
              <a:rPr lang="en-US" baseline="0" dirty="0" smtClean="0"/>
              <a:t> is aligned with </a:t>
            </a:r>
            <a:r>
              <a:rPr lang="en-US" baseline="0" dirty="0" err="1" smtClean="0"/>
              <a:t>z</a:t>
            </a:r>
            <a:r>
              <a:rPr lang="en-US" baseline="0" dirty="0" smtClean="0"/>
              <a:t>’ but </a:t>
            </a:r>
            <a:r>
              <a:rPr lang="en-US" baseline="0" dirty="0" err="1" smtClean="0"/>
              <a:t>z</a:t>
            </a:r>
            <a:r>
              <a:rPr lang="en-US" baseline="0" dirty="0" smtClean="0"/>
              <a:t>’ is aligned with </a:t>
            </a:r>
            <a:r>
              <a:rPr lang="en-US" baseline="0" dirty="0" err="1" smtClean="0"/>
              <a:t>n</a:t>
            </a:r>
            <a:r>
              <a:rPr lang="en-US" baseline="0" dirty="0" smtClean="0"/>
              <a:t> not </a:t>
            </a:r>
            <a:r>
              <a:rPr lang="en-US" baseline="0" dirty="0" err="1" smtClean="0"/>
              <a:t>y</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Aligned residue pair </a:t>
            </a:r>
            <a:r>
              <a:rPr lang="en-US" baseline="0" dirty="0" err="1" smtClean="0"/>
              <a:t>x</a:t>
            </a:r>
            <a:r>
              <a:rPr lang="en-US" baseline="0" dirty="0" smtClean="0"/>
              <a:t> &amp; </a:t>
            </a:r>
            <a:r>
              <a:rPr lang="en-US" baseline="0" dirty="0" err="1" smtClean="0"/>
              <a:t>y</a:t>
            </a:r>
            <a:r>
              <a:rPr lang="en-US" baseline="0" dirty="0" smtClean="0"/>
              <a:t> is inconsistent with sequence 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73D84A3-F38E-C84F-980C-4E63AE3C20AF}"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of all, what</a:t>
            </a:r>
            <a:r>
              <a:rPr lang="en-US" baseline="0" dirty="0" smtClean="0"/>
              <a:t> is consistency?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MSA, we find the residue </a:t>
            </a:r>
            <a:r>
              <a:rPr lang="en-US" baseline="0" dirty="0" err="1" smtClean="0"/>
              <a:t>x</a:t>
            </a:r>
            <a:r>
              <a:rPr lang="en-US" baseline="0" dirty="0" smtClean="0"/>
              <a:t> of </a:t>
            </a:r>
            <a:r>
              <a:rPr lang="en-US" baseline="0" dirty="0" err="1" smtClean="0"/>
              <a:t>seq</a:t>
            </a:r>
            <a:r>
              <a:rPr lang="en-US" baseline="0" dirty="0" smtClean="0"/>
              <a:t> A is aligned with the residue </a:t>
            </a:r>
            <a:r>
              <a:rPr lang="en-US" baseline="0" dirty="0" err="1" smtClean="0"/>
              <a:t>y</a:t>
            </a:r>
            <a:r>
              <a:rPr lang="en-US" baseline="0" dirty="0" smtClean="0"/>
              <a:t> of </a:t>
            </a:r>
            <a:r>
              <a:rPr lang="en-US" baseline="0" dirty="0" err="1" smtClean="0"/>
              <a:t>seq</a:t>
            </a:r>
            <a:r>
              <a:rPr lang="en-US" baseline="0" dirty="0" smtClean="0"/>
              <a:t> 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Is aligned pair reliable? How about considering another intermediate sequence.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say </a:t>
            </a:r>
            <a:r>
              <a:rPr lang="en-US" baseline="0" dirty="0" err="1" smtClean="0"/>
              <a:t>seq</a:t>
            </a:r>
            <a:r>
              <a:rPr lang="en-US" baseline="0" dirty="0" smtClean="0"/>
              <a:t> I.</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a:t>
            </a:r>
            <a:r>
              <a:rPr lang="en-US" baseline="0" dirty="0" err="1" smtClean="0"/>
              <a:t>pairwise</a:t>
            </a:r>
            <a:r>
              <a:rPr lang="en-US" baseline="0" dirty="0" smtClean="0"/>
              <a:t> alignment, A and I, we find </a:t>
            </a:r>
            <a:r>
              <a:rPr lang="en-US" baseline="0" dirty="0" err="1" smtClean="0"/>
              <a:t>x</a:t>
            </a:r>
            <a:r>
              <a:rPr lang="en-US" baseline="0" dirty="0" smtClean="0"/>
              <a:t> is aligned with </a:t>
            </a:r>
            <a:r>
              <a:rPr lang="en-US" baseline="0" dirty="0" err="1" smtClean="0"/>
              <a:t>z</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the </a:t>
            </a:r>
            <a:r>
              <a:rPr lang="en-US" baseline="0" dirty="0" err="1" smtClean="0"/>
              <a:t>pairwise</a:t>
            </a:r>
            <a:r>
              <a:rPr lang="en-US" baseline="0" dirty="0" smtClean="0"/>
              <a:t> alignment I and B, we find </a:t>
            </a:r>
            <a:r>
              <a:rPr lang="en-US" baseline="0" dirty="0" err="1" smtClean="0"/>
              <a:t>z</a:t>
            </a:r>
            <a:r>
              <a:rPr lang="en-US" baseline="0" dirty="0" smtClean="0"/>
              <a:t> is aligned with </a:t>
            </a:r>
            <a:r>
              <a:rPr lang="en-US" baseline="0" dirty="0" err="1" smtClean="0"/>
              <a:t>y</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say, aligned residue pair </a:t>
            </a:r>
            <a:r>
              <a:rPr lang="en-US" baseline="0" dirty="0" err="1" smtClean="0"/>
              <a:t>x</a:t>
            </a:r>
            <a:r>
              <a:rPr lang="en-US" baseline="0" dirty="0" smtClean="0"/>
              <a:t> &amp; </a:t>
            </a:r>
            <a:r>
              <a:rPr lang="en-US" baseline="0" dirty="0" err="1" smtClean="0"/>
              <a:t>y</a:t>
            </a:r>
            <a:r>
              <a:rPr lang="en-US" baseline="0" dirty="0" smtClean="0"/>
              <a:t> is consistent with sequence 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we have another intermediate sequence I’.</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time, </a:t>
            </a:r>
            <a:r>
              <a:rPr lang="en-US" baseline="0" dirty="0" err="1" smtClean="0"/>
              <a:t>x</a:t>
            </a:r>
            <a:r>
              <a:rPr lang="en-US" baseline="0" dirty="0" smtClean="0"/>
              <a:t> is aligned with </a:t>
            </a:r>
            <a:r>
              <a:rPr lang="en-US" baseline="0" dirty="0" err="1" smtClean="0"/>
              <a:t>z</a:t>
            </a:r>
            <a:r>
              <a:rPr lang="en-US" baseline="0" dirty="0" smtClean="0"/>
              <a:t>’ but </a:t>
            </a:r>
            <a:r>
              <a:rPr lang="en-US" baseline="0" dirty="0" err="1" smtClean="0"/>
              <a:t>z</a:t>
            </a:r>
            <a:r>
              <a:rPr lang="en-US" baseline="0" dirty="0" smtClean="0"/>
              <a:t>’ is aligned with </a:t>
            </a:r>
            <a:r>
              <a:rPr lang="en-US" baseline="0" dirty="0" err="1" smtClean="0"/>
              <a:t>n</a:t>
            </a:r>
            <a:r>
              <a:rPr lang="en-US" baseline="0" dirty="0" smtClean="0"/>
              <a:t> not </a:t>
            </a:r>
            <a:r>
              <a:rPr lang="en-US" baseline="0" dirty="0" err="1" smtClean="0"/>
              <a:t>y</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Aligned residue pair </a:t>
            </a:r>
            <a:r>
              <a:rPr lang="en-US" baseline="0" dirty="0" err="1" smtClean="0"/>
              <a:t>x</a:t>
            </a:r>
            <a:r>
              <a:rPr lang="en-US" baseline="0" dirty="0" smtClean="0"/>
              <a:t> &amp; </a:t>
            </a:r>
            <a:r>
              <a:rPr lang="en-US" baseline="0" dirty="0" err="1" smtClean="0"/>
              <a:t>y</a:t>
            </a:r>
            <a:r>
              <a:rPr lang="en-US" baseline="0" dirty="0" smtClean="0"/>
              <a:t> is inconsistent with sequence 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873D84A3-F38E-C84F-980C-4E63AE3C20AF}"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a:t>
            </a:r>
            <a:r>
              <a:rPr lang="en-US" baseline="0" dirty="0" err="1" smtClean="0"/>
              <a:t>pairwsie</a:t>
            </a:r>
            <a:r>
              <a:rPr lang="en-US" baseline="0" dirty="0" smtClean="0"/>
              <a:t> alignments</a:t>
            </a:r>
          </a:p>
        </p:txBody>
      </p:sp>
      <p:sp>
        <p:nvSpPr>
          <p:cNvPr id="4" name="Slide Number Placeholder 3"/>
          <p:cNvSpPr>
            <a:spLocks noGrp="1"/>
          </p:cNvSpPr>
          <p:nvPr>
            <p:ph type="sldNum" sz="quarter" idx="10"/>
          </p:nvPr>
        </p:nvSpPr>
        <p:spPr/>
        <p:txBody>
          <a:bodyPr/>
          <a:lstStyle/>
          <a:p>
            <a:fld id="{873D84A3-F38E-C84F-980C-4E63AE3C20AF}" type="slidenum">
              <a:rPr lang="en-US" smtClean="0"/>
              <a:pPr/>
              <a:t>10</a:t>
            </a:fld>
            <a:endParaRPr lang="en-US"/>
          </a:p>
        </p:txBody>
      </p:sp>
    </p:spTree>
    <p:extLst>
      <p:ext uri="{BB962C8B-B14F-4D97-AF65-F5344CB8AC3E}">
        <p14:creationId xmlns:p14="http://schemas.microsoft.com/office/powerpoint/2010/main" val="3863990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CBF7406-DCAF-F141-B5A1-516BA8F20BAE}" type="datetimeFigureOut">
              <a:rPr lang="en-US" smtClean="0"/>
              <a:pPr/>
              <a:t>03/04/14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BF7406-DCAF-F141-B5A1-516BA8F20BAE}" type="datetimeFigureOut">
              <a:rPr lang="en-US" smtClean="0"/>
              <a:pPr/>
              <a:t>03/04/14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BF7406-DCAF-F141-B5A1-516BA8F20BAE}" type="datetimeFigureOut">
              <a:rPr lang="en-US" smtClean="0"/>
              <a:pPr/>
              <a:t>03/04/14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CBF7406-DCAF-F141-B5A1-516BA8F20BAE}" type="datetimeFigureOut">
              <a:rPr lang="en-US" smtClean="0"/>
              <a:pPr/>
              <a:t>03/04/14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C84725-6D4D-3F4D-9DF9-28973A066F17}" type="datetime1">
              <a:rPr lang="en-US" smtClean="0"/>
              <a:t>03/04/14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BF7406-DCAF-F141-B5A1-516BA8F20BAE}" type="datetimeFigureOut">
              <a:rPr lang="en-US" smtClean="0"/>
              <a:pPr/>
              <a:t>03/04/14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BF7406-DCAF-F141-B5A1-516BA8F20BAE}" type="datetimeFigureOut">
              <a:rPr lang="en-US" smtClean="0"/>
              <a:pPr/>
              <a:t>03/04/14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BF7406-DCAF-F141-B5A1-516BA8F20BAE}" type="datetimeFigureOut">
              <a:rPr lang="en-US" smtClean="0"/>
              <a:pPr/>
              <a:t>03/04/14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F7406-DCAF-F141-B5A1-516BA8F20BAE}" type="datetimeFigureOut">
              <a:rPr lang="en-US" smtClean="0"/>
              <a:pPr/>
              <a:t>03/04/14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BF7406-DCAF-F141-B5A1-516BA8F20BAE}" type="datetimeFigureOut">
              <a:rPr lang="en-US" smtClean="0"/>
              <a:pPr/>
              <a:t>03/04/14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BF7406-DCAF-F141-B5A1-516BA8F20BAE}" type="datetimeFigureOut">
              <a:rPr lang="en-US" smtClean="0"/>
              <a:pPr/>
              <a:t>03/04/14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5DB698-30CE-0D4C-B8D1-81499E1CB4F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F7406-DCAF-F141-B5A1-516BA8F20BAE}" type="datetimeFigureOut">
              <a:rPr lang="en-US" smtClean="0"/>
              <a:pPr/>
              <a:t>03/04/14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5DB698-30CE-0D4C-B8D1-81499E1CB4F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png"/><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7.gi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gif"/><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jpe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2.bin"/><Relationship Id="rId5" Type="http://schemas.openxmlformats.org/officeDocument/2006/relationships/image" Target="../media/image5.emf"/><Relationship Id="rId6" Type="http://schemas.openxmlformats.org/officeDocument/2006/relationships/oleObject" Target="../embeddings/oleObject3.bin"/><Relationship Id="rId7"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82344" y="0"/>
            <a:ext cx="8670149" cy="1569660"/>
          </a:xfrm>
          <a:prstGeom prst="rect">
            <a:avLst/>
          </a:prstGeom>
        </p:spPr>
        <p:txBody>
          <a:bodyPr wrap="square">
            <a:spAutoFit/>
          </a:bodyPr>
          <a:lstStyle/>
          <a:p>
            <a:r>
              <a:rPr lang="en-US" sz="3200" dirty="0"/>
              <a:t>TCS: A new multiple sequence alignment reliability measure to estimate alignment accuracy and improve phylogenetic tree reconstruction</a:t>
            </a:r>
            <a:endParaRPr lang="en-US" sz="3200" dirty="0"/>
          </a:p>
        </p:txBody>
      </p:sp>
      <p:sp>
        <p:nvSpPr>
          <p:cNvPr id="2" name="Rectangle 1"/>
          <p:cNvSpPr/>
          <p:nvPr/>
        </p:nvSpPr>
        <p:spPr>
          <a:xfrm>
            <a:off x="0" y="6370233"/>
            <a:ext cx="9144000" cy="461665"/>
          </a:xfrm>
          <a:prstGeom prst="rect">
            <a:avLst/>
          </a:prstGeom>
        </p:spPr>
        <p:txBody>
          <a:bodyPr wrap="square">
            <a:spAutoFit/>
          </a:bodyPr>
          <a:lstStyle/>
          <a:p>
            <a:pPr algn="just"/>
            <a:r>
              <a:rPr lang="en-US" sz="1200" dirty="0" smtClean="0"/>
              <a:t>Jia</a:t>
            </a:r>
            <a:r>
              <a:rPr lang="en-US" sz="1200" dirty="0"/>
              <a:t>-Ming Chang, Paolo Di </a:t>
            </a:r>
            <a:r>
              <a:rPr lang="en-US" sz="1200" dirty="0" err="1"/>
              <a:t>Tommaso</a:t>
            </a:r>
            <a:r>
              <a:rPr lang="en-US" sz="1200" dirty="0"/>
              <a:t>, and Cedric </a:t>
            </a:r>
            <a:r>
              <a:rPr lang="en-US" sz="1200" dirty="0" err="1" smtClean="0"/>
              <a:t>Notredame</a:t>
            </a:r>
            <a:r>
              <a:rPr lang="en-US" sz="1200" dirty="0" smtClean="0"/>
              <a:t> TCS</a:t>
            </a:r>
            <a:r>
              <a:rPr lang="en-US" sz="1200" dirty="0"/>
              <a:t>: A new multiple sequence alignment reliability measure to estimate alignment accuracy and improve phylogenetic tree </a:t>
            </a:r>
            <a:r>
              <a:rPr lang="en-US" sz="1200" dirty="0" smtClean="0"/>
              <a:t>reconstruction, </a:t>
            </a:r>
            <a:r>
              <a:rPr lang="en-US" sz="1200" dirty="0" err="1" smtClean="0"/>
              <a:t>Mol</a:t>
            </a:r>
            <a:r>
              <a:rPr lang="en-US" sz="1200" dirty="0" smtClean="0"/>
              <a:t> </a:t>
            </a:r>
            <a:r>
              <a:rPr lang="en-US" sz="1200" dirty="0" err="1"/>
              <a:t>Biol</a:t>
            </a:r>
            <a:r>
              <a:rPr lang="en-US" sz="1200" dirty="0"/>
              <a:t> </a:t>
            </a:r>
            <a:r>
              <a:rPr lang="en-US" sz="1200" dirty="0" err="1"/>
              <a:t>Evol</a:t>
            </a:r>
            <a:r>
              <a:rPr lang="en-US" sz="1200" dirty="0"/>
              <a:t> first published online April 1, </a:t>
            </a:r>
            <a:r>
              <a:rPr lang="en-US" sz="1200" dirty="0" smtClean="0"/>
              <a:t>2014, doi</a:t>
            </a:r>
            <a:r>
              <a:rPr lang="en-US" sz="1200" dirty="0"/>
              <a:t>:10.1093/</a:t>
            </a:r>
            <a:r>
              <a:rPr lang="en-US" sz="1200" dirty="0" err="1"/>
              <a:t>molbev</a:t>
            </a:r>
            <a:r>
              <a:rPr lang="en-US" sz="1200" dirty="0"/>
              <a:t>/msu117</a:t>
            </a:r>
            <a:endParaRPr lang="en-US" sz="1200" dirty="0"/>
          </a:p>
        </p:txBody>
      </p:sp>
      <p:pic>
        <p:nvPicPr>
          <p:cNvPr id="15" name="Picture 14" descr="core-sever.tiff"/>
          <p:cNvPicPr>
            <a:picLocks noChangeAspect="1"/>
          </p:cNvPicPr>
          <p:nvPr/>
        </p:nvPicPr>
        <p:blipFill>
          <a:blip r:embed="rId3"/>
          <a:stretch>
            <a:fillRect/>
          </a:stretch>
        </p:blipFill>
        <p:spPr>
          <a:xfrm>
            <a:off x="218284" y="1714819"/>
            <a:ext cx="3675326" cy="3545128"/>
          </a:xfrm>
          <a:prstGeom prst="rect">
            <a:avLst/>
          </a:prstGeom>
          <a:ln>
            <a:noFill/>
          </a:ln>
          <a:effectLst>
            <a:outerShdw blurRad="292100" dist="139700" dir="2700000" algn="tl" rotWithShape="0">
              <a:srgbClr val="333333">
                <a:alpha val="65000"/>
              </a:srgbClr>
            </a:outerShdw>
          </a:effectLst>
        </p:spPr>
      </p:pic>
      <p:pic>
        <p:nvPicPr>
          <p:cNvPr id="16" name="Picture 15" descr="core-res.tiff"/>
          <p:cNvPicPr>
            <a:picLocks/>
          </p:cNvPicPr>
          <p:nvPr/>
        </p:nvPicPr>
        <p:blipFill>
          <a:blip r:embed="rId4"/>
          <a:stretch>
            <a:fillRect/>
          </a:stretch>
        </p:blipFill>
        <p:spPr>
          <a:xfrm>
            <a:off x="4111458" y="1714819"/>
            <a:ext cx="4909742" cy="3154388"/>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332065" y="5451653"/>
            <a:ext cx="6479870" cy="830997"/>
          </a:xfrm>
          <a:prstGeom prst="rect">
            <a:avLst/>
          </a:prstGeom>
        </p:spPr>
        <p:txBody>
          <a:bodyPr wrap="square">
            <a:spAutoFit/>
          </a:bodyPr>
          <a:lstStyle/>
          <a:p>
            <a:pPr marL="285750" indent="-285750">
              <a:buFont typeface="Arial"/>
              <a:buChar char="•"/>
            </a:pPr>
            <a:r>
              <a:rPr lang="en-US" sz="2400" dirty="0"/>
              <a:t>http://www.tcoffee.org/Packages/Stable/Latest </a:t>
            </a:r>
            <a:endParaRPr lang="en-US" sz="2400" dirty="0" smtClean="0"/>
          </a:p>
          <a:p>
            <a:pPr marL="285750" indent="-285750">
              <a:buFont typeface="Arial"/>
              <a:buChar char="•"/>
            </a:pPr>
            <a:r>
              <a:rPr lang="en-US" sz="2400" dirty="0" smtClean="0"/>
              <a:t>http</a:t>
            </a:r>
            <a:r>
              <a:rPr lang="en-US" sz="2400" dirty="0"/>
              <a:t>://</a:t>
            </a:r>
            <a:r>
              <a:rPr lang="en-US" sz="2400" dirty="0" err="1"/>
              <a:t>tcoffee.crg.cat</a:t>
            </a:r>
            <a:r>
              <a:rPr lang="en-US" sz="2400" dirty="0"/>
              <a:t>/</a:t>
            </a:r>
            <a:r>
              <a:rPr lang="en-US" sz="2400" dirty="0" err="1"/>
              <a:t>tcs</a:t>
            </a:r>
            <a:endParaRPr lang="en-US" sz="2400" dirty="0"/>
          </a:p>
        </p:txBody>
      </p:sp>
    </p:spTree>
    <p:extLst>
      <p:ext uri="{BB962C8B-B14F-4D97-AF65-F5344CB8AC3E}">
        <p14:creationId xmlns:p14="http://schemas.microsoft.com/office/powerpoint/2010/main" val="39353321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1434565" y="1514828"/>
            <a:ext cx="2160000" cy="1398462"/>
            <a:chOff x="1434565" y="1497939"/>
            <a:chExt cx="2160000" cy="1398462"/>
          </a:xfrm>
        </p:grpSpPr>
        <p:sp>
          <p:nvSpPr>
            <p:cNvPr id="5" name="Rounded Rectangle 4"/>
            <p:cNvSpPr/>
            <p:nvPr/>
          </p:nvSpPr>
          <p:spPr>
            <a:xfrm>
              <a:off x="1434565" y="1497939"/>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1434565" y="1905134"/>
              <a:ext cx="2160000" cy="457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1434565" y="2839537"/>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ounded Rectangle 28"/>
            <p:cNvSpPr/>
            <p:nvPr/>
          </p:nvSpPr>
          <p:spPr>
            <a:xfrm>
              <a:off x="1434565" y="2541990"/>
              <a:ext cx="1980000" cy="45719"/>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Rounded Rectangle 39"/>
            <p:cNvSpPr/>
            <p:nvPr/>
          </p:nvSpPr>
          <p:spPr>
            <a:xfrm>
              <a:off x="1467165" y="2201318"/>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2070403" y="1325255"/>
            <a:ext cx="328516" cy="1693940"/>
            <a:chOff x="2070403" y="1301291"/>
            <a:chExt cx="328516" cy="1693940"/>
          </a:xfrm>
        </p:grpSpPr>
        <p:sp>
          <p:nvSpPr>
            <p:cNvPr id="8" name="TextBox 7"/>
            <p:cNvSpPr txBox="1"/>
            <p:nvPr/>
          </p:nvSpPr>
          <p:spPr>
            <a:xfrm>
              <a:off x="2070403" y="1301291"/>
              <a:ext cx="300082" cy="369332"/>
            </a:xfrm>
            <a:prstGeom prst="rect">
              <a:avLst/>
            </a:prstGeom>
            <a:noFill/>
          </p:spPr>
          <p:txBody>
            <a:bodyPr wrap="none" rtlCol="0">
              <a:spAutoFit/>
            </a:bodyPr>
            <a:lstStyle/>
            <a:p>
              <a:r>
                <a:rPr lang="en-US" dirty="0" err="1" smtClean="0"/>
                <a:t>x</a:t>
              </a:r>
              <a:endParaRPr lang="en-US" dirty="0"/>
            </a:p>
          </p:txBody>
        </p:sp>
        <p:sp>
          <p:nvSpPr>
            <p:cNvPr id="9" name="TextBox 8"/>
            <p:cNvSpPr txBox="1"/>
            <p:nvPr/>
          </p:nvSpPr>
          <p:spPr>
            <a:xfrm>
              <a:off x="2086013" y="2625899"/>
              <a:ext cx="312906" cy="369332"/>
            </a:xfrm>
            <a:prstGeom prst="rect">
              <a:avLst/>
            </a:prstGeom>
            <a:noFill/>
          </p:spPr>
          <p:txBody>
            <a:bodyPr wrap="none" rtlCol="0">
              <a:spAutoFit/>
            </a:bodyPr>
            <a:lstStyle/>
            <a:p>
              <a:r>
                <a:rPr lang="en-US" dirty="0" err="1" smtClean="0"/>
                <a:t>y</a:t>
              </a:r>
              <a:endParaRPr lang="en-US" dirty="0"/>
            </a:p>
          </p:txBody>
        </p:sp>
      </p:grpSp>
      <p:grpSp>
        <p:nvGrpSpPr>
          <p:cNvPr id="3" name="Group 2"/>
          <p:cNvGrpSpPr/>
          <p:nvPr/>
        </p:nvGrpSpPr>
        <p:grpSpPr>
          <a:xfrm>
            <a:off x="5219894" y="419099"/>
            <a:ext cx="2256229" cy="178599"/>
            <a:chOff x="4964446" y="167477"/>
            <a:chExt cx="2256229" cy="178599"/>
          </a:xfrm>
        </p:grpSpPr>
        <p:sp>
          <p:nvSpPr>
            <p:cNvPr id="11" name="Rounded Rectangle 10"/>
            <p:cNvSpPr/>
            <p:nvPr/>
          </p:nvSpPr>
          <p:spPr>
            <a:xfrm>
              <a:off x="4964447" y="167477"/>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964446" y="289212"/>
              <a:ext cx="2256229"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2" name="Group 61"/>
          <p:cNvGrpSpPr/>
          <p:nvPr/>
        </p:nvGrpSpPr>
        <p:grpSpPr>
          <a:xfrm>
            <a:off x="5219894" y="1983051"/>
            <a:ext cx="2160000" cy="178452"/>
            <a:chOff x="4986696" y="1913411"/>
            <a:chExt cx="2160000" cy="178452"/>
          </a:xfrm>
        </p:grpSpPr>
        <p:sp>
          <p:nvSpPr>
            <p:cNvPr id="13" name="Rounded Rectangle 12"/>
            <p:cNvSpPr/>
            <p:nvPr/>
          </p:nvSpPr>
          <p:spPr>
            <a:xfrm>
              <a:off x="4986696" y="1913411"/>
              <a:ext cx="2160000" cy="45719"/>
            </a:xfrm>
            <a:prstGeom prst="roundRect">
              <a:avLst/>
            </a:prstGeom>
            <a:solidFill>
              <a:schemeClr val="accent3"/>
            </a:soli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ounded Rectangle 13"/>
            <p:cNvSpPr/>
            <p:nvPr/>
          </p:nvSpPr>
          <p:spPr>
            <a:xfrm>
              <a:off x="4986696" y="2034999"/>
              <a:ext cx="1440000" cy="56864"/>
            </a:xfrm>
            <a:prstGeom prst="roundRect">
              <a:avLst/>
            </a:prstGeom>
            <a:solidFill>
              <a:schemeClr val="accent2"/>
            </a:solidFill>
            <a:ln>
              <a:solidFill>
                <a:schemeClr val="accent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8" name="Group 67"/>
          <p:cNvGrpSpPr/>
          <p:nvPr/>
        </p:nvGrpSpPr>
        <p:grpSpPr>
          <a:xfrm>
            <a:off x="5891994" y="227869"/>
            <a:ext cx="300082" cy="490117"/>
            <a:chOff x="5604474" y="-23753"/>
            <a:chExt cx="300082" cy="490117"/>
          </a:xfrm>
        </p:grpSpPr>
        <p:sp>
          <p:nvSpPr>
            <p:cNvPr id="15" name="TextBox 14"/>
            <p:cNvSpPr txBox="1"/>
            <p:nvPr/>
          </p:nvSpPr>
          <p:spPr>
            <a:xfrm>
              <a:off x="5604474" y="-23753"/>
              <a:ext cx="300082" cy="369332"/>
            </a:xfrm>
            <a:prstGeom prst="rect">
              <a:avLst/>
            </a:prstGeom>
            <a:noFill/>
          </p:spPr>
          <p:txBody>
            <a:bodyPr wrap="none" rtlCol="0">
              <a:spAutoFit/>
            </a:bodyPr>
            <a:lstStyle/>
            <a:p>
              <a:r>
                <a:rPr lang="en-US" dirty="0" err="1" smtClean="0"/>
                <a:t>x</a:t>
              </a:r>
              <a:endParaRPr lang="en-US" dirty="0"/>
            </a:p>
          </p:txBody>
        </p:sp>
        <p:sp>
          <p:nvSpPr>
            <p:cNvPr id="16" name="TextBox 15"/>
            <p:cNvSpPr txBox="1"/>
            <p:nvPr/>
          </p:nvSpPr>
          <p:spPr>
            <a:xfrm>
              <a:off x="5604474" y="97032"/>
              <a:ext cx="297715" cy="369332"/>
            </a:xfrm>
            <a:prstGeom prst="rect">
              <a:avLst/>
            </a:prstGeom>
            <a:noFill/>
          </p:spPr>
          <p:txBody>
            <a:bodyPr wrap="none" rtlCol="0">
              <a:spAutoFit/>
            </a:bodyPr>
            <a:lstStyle/>
            <a:p>
              <a:r>
                <a:rPr lang="en-US" dirty="0"/>
                <a:t>a</a:t>
              </a:r>
            </a:p>
          </p:txBody>
        </p:sp>
      </p:grpSp>
      <p:grpSp>
        <p:nvGrpSpPr>
          <p:cNvPr id="30" name="Group 29"/>
          <p:cNvGrpSpPr/>
          <p:nvPr/>
        </p:nvGrpSpPr>
        <p:grpSpPr>
          <a:xfrm>
            <a:off x="5219894" y="1592183"/>
            <a:ext cx="2160000" cy="182433"/>
            <a:chOff x="4976427" y="1449553"/>
            <a:chExt cx="2160000" cy="182433"/>
          </a:xfrm>
        </p:grpSpPr>
        <p:sp>
          <p:nvSpPr>
            <p:cNvPr id="21" name="Rounded Rectangle 20"/>
            <p:cNvSpPr/>
            <p:nvPr/>
          </p:nvSpPr>
          <p:spPr>
            <a:xfrm>
              <a:off x="4976428" y="1449553"/>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976427" y="1571288"/>
              <a:ext cx="2160000" cy="60698"/>
            </a:xfrm>
            <a:prstGeom prst="roundRect">
              <a:avLst/>
            </a:prstGeom>
            <a:solidFill>
              <a:schemeClr val="accent4"/>
            </a:solidFill>
            <a:ln>
              <a:solidFill>
                <a:schemeClr val="accent4"/>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3" name="Group 62"/>
          <p:cNvGrpSpPr/>
          <p:nvPr/>
        </p:nvGrpSpPr>
        <p:grpSpPr>
          <a:xfrm>
            <a:off x="5219894" y="2369938"/>
            <a:ext cx="2160000" cy="166470"/>
            <a:chOff x="4980294" y="2268366"/>
            <a:chExt cx="2160000" cy="166470"/>
          </a:xfrm>
        </p:grpSpPr>
        <p:sp>
          <p:nvSpPr>
            <p:cNvPr id="23" name="Rounded Rectangle 22"/>
            <p:cNvSpPr/>
            <p:nvPr/>
          </p:nvSpPr>
          <p:spPr>
            <a:xfrm>
              <a:off x="4980294" y="2268366"/>
              <a:ext cx="2160000" cy="56864"/>
            </a:xfrm>
            <a:prstGeom prst="roundRect">
              <a:avLst/>
            </a:prstGeom>
            <a:solidFill>
              <a:schemeClr val="accent3"/>
            </a:soli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ounded Rectangle 23"/>
            <p:cNvSpPr/>
            <p:nvPr/>
          </p:nvSpPr>
          <p:spPr>
            <a:xfrm>
              <a:off x="4980294" y="2377972"/>
              <a:ext cx="1980000" cy="56864"/>
            </a:xfrm>
            <a:prstGeom prst="roundRect">
              <a:avLst/>
            </a:prstGeom>
            <a:solidFill>
              <a:srgbClr val="008000"/>
            </a:solidFill>
            <a:ln>
              <a:solidFill>
                <a:srgbClr val="008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19" name="Group 18"/>
          <p:cNvGrpSpPr/>
          <p:nvPr/>
        </p:nvGrpSpPr>
        <p:grpSpPr>
          <a:xfrm>
            <a:off x="5219894" y="1205149"/>
            <a:ext cx="1991980" cy="178599"/>
            <a:chOff x="4964448" y="1045371"/>
            <a:chExt cx="1991980" cy="178599"/>
          </a:xfrm>
        </p:grpSpPr>
        <p:sp>
          <p:nvSpPr>
            <p:cNvPr id="32" name="Rounded Rectangle 31"/>
            <p:cNvSpPr/>
            <p:nvPr/>
          </p:nvSpPr>
          <p:spPr>
            <a:xfrm>
              <a:off x="4964448" y="1045371"/>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976428" y="1167106"/>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4" name="Group 63"/>
          <p:cNvGrpSpPr/>
          <p:nvPr/>
        </p:nvGrpSpPr>
        <p:grpSpPr>
          <a:xfrm>
            <a:off x="5219894" y="2744843"/>
            <a:ext cx="2160000" cy="190434"/>
            <a:chOff x="4932374" y="2789904"/>
            <a:chExt cx="2160000" cy="190434"/>
          </a:xfrm>
        </p:grpSpPr>
        <p:sp>
          <p:nvSpPr>
            <p:cNvPr id="34" name="Rounded Rectangle 33"/>
            <p:cNvSpPr/>
            <p:nvPr/>
          </p:nvSpPr>
          <p:spPr>
            <a:xfrm>
              <a:off x="4932374" y="2789904"/>
              <a:ext cx="216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Rounded Rectangle 34"/>
            <p:cNvSpPr/>
            <p:nvPr/>
          </p:nvSpPr>
          <p:spPr>
            <a:xfrm>
              <a:off x="4932374" y="2923474"/>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70" name="Group 69"/>
          <p:cNvGrpSpPr/>
          <p:nvPr/>
        </p:nvGrpSpPr>
        <p:grpSpPr>
          <a:xfrm>
            <a:off x="6191495" y="1009907"/>
            <a:ext cx="308310" cy="490117"/>
            <a:chOff x="5903975" y="854141"/>
            <a:chExt cx="308310" cy="490117"/>
          </a:xfrm>
        </p:grpSpPr>
        <p:sp>
          <p:nvSpPr>
            <p:cNvPr id="36" name="TextBox 35"/>
            <p:cNvSpPr txBox="1"/>
            <p:nvPr/>
          </p:nvSpPr>
          <p:spPr>
            <a:xfrm>
              <a:off x="5903975" y="854141"/>
              <a:ext cx="300082" cy="369332"/>
            </a:xfrm>
            <a:prstGeom prst="rect">
              <a:avLst/>
            </a:prstGeom>
            <a:noFill/>
          </p:spPr>
          <p:txBody>
            <a:bodyPr wrap="none" rtlCol="0">
              <a:spAutoFit/>
            </a:bodyPr>
            <a:lstStyle/>
            <a:p>
              <a:r>
                <a:rPr lang="en-US" dirty="0" err="1" smtClean="0"/>
                <a:t>x</a:t>
              </a:r>
              <a:endParaRPr lang="en-US" dirty="0"/>
            </a:p>
          </p:txBody>
        </p:sp>
        <p:sp>
          <p:nvSpPr>
            <p:cNvPr id="37" name="TextBox 36"/>
            <p:cNvSpPr txBox="1"/>
            <p:nvPr/>
          </p:nvSpPr>
          <p:spPr>
            <a:xfrm>
              <a:off x="5903975" y="974926"/>
              <a:ext cx="308310" cy="369332"/>
            </a:xfrm>
            <a:prstGeom prst="rect">
              <a:avLst/>
            </a:prstGeom>
            <a:noFill/>
          </p:spPr>
          <p:txBody>
            <a:bodyPr wrap="none" rtlCol="0">
              <a:spAutoFit/>
            </a:bodyPr>
            <a:lstStyle/>
            <a:p>
              <a:r>
                <a:rPr lang="en-US" dirty="0" err="1"/>
                <a:t>d</a:t>
              </a:r>
              <a:endParaRPr lang="en-US" dirty="0"/>
            </a:p>
          </p:txBody>
        </p:sp>
      </p:grpSp>
      <p:grpSp>
        <p:nvGrpSpPr>
          <p:cNvPr id="71" name="Group 70"/>
          <p:cNvGrpSpPr/>
          <p:nvPr/>
        </p:nvGrpSpPr>
        <p:grpSpPr>
          <a:xfrm>
            <a:off x="6141016" y="2537814"/>
            <a:ext cx="312906" cy="502902"/>
            <a:chOff x="5853496" y="2597724"/>
            <a:chExt cx="312906" cy="502902"/>
          </a:xfrm>
        </p:grpSpPr>
        <p:sp>
          <p:nvSpPr>
            <p:cNvPr id="38" name="TextBox 37"/>
            <p:cNvSpPr txBox="1"/>
            <p:nvPr/>
          </p:nvSpPr>
          <p:spPr>
            <a:xfrm>
              <a:off x="5868561" y="2597724"/>
              <a:ext cx="297715" cy="369332"/>
            </a:xfrm>
            <a:prstGeom prst="rect">
              <a:avLst/>
            </a:prstGeom>
            <a:noFill/>
          </p:spPr>
          <p:txBody>
            <a:bodyPr wrap="none" rtlCol="0">
              <a:spAutoFit/>
            </a:bodyPr>
            <a:lstStyle/>
            <a:p>
              <a:r>
                <a:rPr lang="en-US" dirty="0" err="1"/>
                <a:t>a</a:t>
              </a:r>
              <a:endParaRPr lang="en-US" dirty="0"/>
            </a:p>
          </p:txBody>
        </p:sp>
        <p:sp>
          <p:nvSpPr>
            <p:cNvPr id="39" name="TextBox 38"/>
            <p:cNvSpPr txBox="1"/>
            <p:nvPr/>
          </p:nvSpPr>
          <p:spPr>
            <a:xfrm>
              <a:off x="5853496" y="2731294"/>
              <a:ext cx="312906" cy="369332"/>
            </a:xfrm>
            <a:prstGeom prst="rect">
              <a:avLst/>
            </a:prstGeom>
            <a:noFill/>
          </p:spPr>
          <p:txBody>
            <a:bodyPr wrap="none" rtlCol="0">
              <a:spAutoFit/>
            </a:bodyPr>
            <a:lstStyle/>
            <a:p>
              <a:r>
                <a:rPr lang="en-US" dirty="0" smtClean="0"/>
                <a:t>y</a:t>
              </a:r>
              <a:endParaRPr lang="en-US" dirty="0"/>
            </a:p>
          </p:txBody>
        </p:sp>
      </p:grpSp>
      <p:grpSp>
        <p:nvGrpSpPr>
          <p:cNvPr id="4" name="Group 3"/>
          <p:cNvGrpSpPr/>
          <p:nvPr/>
        </p:nvGrpSpPr>
        <p:grpSpPr>
          <a:xfrm>
            <a:off x="5219894" y="806133"/>
            <a:ext cx="1800001" cy="190581"/>
            <a:chOff x="4986696" y="601056"/>
            <a:chExt cx="1800001" cy="190581"/>
          </a:xfrm>
        </p:grpSpPr>
        <p:sp>
          <p:nvSpPr>
            <p:cNvPr id="46" name="Rounded Rectangle 45"/>
            <p:cNvSpPr/>
            <p:nvPr/>
          </p:nvSpPr>
          <p:spPr>
            <a:xfrm>
              <a:off x="4986697" y="601056"/>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986696" y="734773"/>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9" name="Group 68"/>
          <p:cNvGrpSpPr/>
          <p:nvPr/>
        </p:nvGrpSpPr>
        <p:grpSpPr>
          <a:xfrm>
            <a:off x="5722564" y="613520"/>
            <a:ext cx="308310" cy="502099"/>
            <a:chOff x="5435044" y="409826"/>
            <a:chExt cx="308310" cy="502099"/>
          </a:xfrm>
        </p:grpSpPr>
        <p:sp>
          <p:nvSpPr>
            <p:cNvPr id="48" name="TextBox 47"/>
            <p:cNvSpPr txBox="1"/>
            <p:nvPr/>
          </p:nvSpPr>
          <p:spPr>
            <a:xfrm>
              <a:off x="5435044" y="409826"/>
              <a:ext cx="300082" cy="369332"/>
            </a:xfrm>
            <a:prstGeom prst="rect">
              <a:avLst/>
            </a:prstGeom>
            <a:noFill/>
          </p:spPr>
          <p:txBody>
            <a:bodyPr wrap="none" rtlCol="0">
              <a:spAutoFit/>
            </a:bodyPr>
            <a:lstStyle/>
            <a:p>
              <a:r>
                <a:rPr lang="en-US" dirty="0" err="1" smtClean="0"/>
                <a:t>x</a:t>
              </a:r>
              <a:endParaRPr lang="en-US" dirty="0"/>
            </a:p>
          </p:txBody>
        </p:sp>
        <p:sp>
          <p:nvSpPr>
            <p:cNvPr id="49" name="TextBox 48"/>
            <p:cNvSpPr txBox="1"/>
            <p:nvPr/>
          </p:nvSpPr>
          <p:spPr>
            <a:xfrm>
              <a:off x="5435044" y="542593"/>
              <a:ext cx="308310" cy="369332"/>
            </a:xfrm>
            <a:prstGeom prst="rect">
              <a:avLst/>
            </a:prstGeom>
            <a:noFill/>
          </p:spPr>
          <p:txBody>
            <a:bodyPr wrap="none" rtlCol="0">
              <a:spAutoFit/>
            </a:bodyPr>
            <a:lstStyle/>
            <a:p>
              <a:r>
                <a:rPr lang="en-US" dirty="0" err="1"/>
                <a:t>b</a:t>
              </a:r>
              <a:endParaRPr lang="en-US" dirty="0"/>
            </a:p>
          </p:txBody>
        </p:sp>
      </p:grpSp>
      <p:grpSp>
        <p:nvGrpSpPr>
          <p:cNvPr id="65" name="Group 64"/>
          <p:cNvGrpSpPr/>
          <p:nvPr/>
        </p:nvGrpSpPr>
        <p:grpSpPr>
          <a:xfrm>
            <a:off x="5219894" y="3143712"/>
            <a:ext cx="2160000" cy="178452"/>
            <a:chOff x="4958287" y="3306502"/>
            <a:chExt cx="2160000" cy="178452"/>
          </a:xfrm>
        </p:grpSpPr>
        <p:sp>
          <p:nvSpPr>
            <p:cNvPr id="50" name="Rounded Rectangle 49"/>
            <p:cNvSpPr/>
            <p:nvPr/>
          </p:nvSpPr>
          <p:spPr>
            <a:xfrm>
              <a:off x="4958287" y="3306502"/>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1" name="Rounded Rectangle 50"/>
            <p:cNvSpPr/>
            <p:nvPr/>
          </p:nvSpPr>
          <p:spPr>
            <a:xfrm>
              <a:off x="4958287" y="3428090"/>
              <a:ext cx="2160000" cy="56864"/>
            </a:xfrm>
            <a:prstGeom prst="roundRect">
              <a:avLst/>
            </a:prstGeom>
            <a:solidFill>
              <a:srgbClr val="008000"/>
            </a:solidFill>
            <a:ln>
              <a:solidFill>
                <a:srgbClr val="008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6" name="Group 65"/>
          <p:cNvGrpSpPr/>
          <p:nvPr/>
        </p:nvGrpSpPr>
        <p:grpSpPr>
          <a:xfrm>
            <a:off x="5219894" y="3530599"/>
            <a:ext cx="2160000" cy="190434"/>
            <a:chOff x="4986697" y="3743146"/>
            <a:chExt cx="2160000" cy="190434"/>
          </a:xfrm>
        </p:grpSpPr>
        <p:sp>
          <p:nvSpPr>
            <p:cNvPr id="54" name="Rounded Rectangle 53"/>
            <p:cNvSpPr/>
            <p:nvPr/>
          </p:nvSpPr>
          <p:spPr>
            <a:xfrm>
              <a:off x="4986697" y="3743146"/>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5" name="Rounded Rectangle 54"/>
            <p:cNvSpPr/>
            <p:nvPr/>
          </p:nvSpPr>
          <p:spPr>
            <a:xfrm>
              <a:off x="4986697" y="3876716"/>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7" name="Group 66"/>
          <p:cNvGrpSpPr/>
          <p:nvPr/>
        </p:nvGrpSpPr>
        <p:grpSpPr>
          <a:xfrm>
            <a:off x="5219894" y="3929470"/>
            <a:ext cx="2160000" cy="190434"/>
            <a:chOff x="4996965" y="4157128"/>
            <a:chExt cx="2160000" cy="190434"/>
          </a:xfrm>
        </p:grpSpPr>
        <p:sp>
          <p:nvSpPr>
            <p:cNvPr id="58" name="Rounded Rectangle 57"/>
            <p:cNvSpPr/>
            <p:nvPr/>
          </p:nvSpPr>
          <p:spPr>
            <a:xfrm>
              <a:off x="4996965" y="4157128"/>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Rounded Rectangle 58"/>
            <p:cNvSpPr/>
            <p:nvPr/>
          </p:nvSpPr>
          <p:spPr>
            <a:xfrm>
              <a:off x="4996965" y="4290698"/>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73" name="Group 72"/>
          <p:cNvGrpSpPr/>
          <p:nvPr/>
        </p:nvGrpSpPr>
        <p:grpSpPr>
          <a:xfrm>
            <a:off x="5870167" y="3749272"/>
            <a:ext cx="314584" cy="490920"/>
            <a:chOff x="5582647" y="3976930"/>
            <a:chExt cx="314584" cy="490920"/>
          </a:xfrm>
        </p:grpSpPr>
        <p:sp>
          <p:nvSpPr>
            <p:cNvPr id="60" name="TextBox 59"/>
            <p:cNvSpPr txBox="1"/>
            <p:nvPr/>
          </p:nvSpPr>
          <p:spPr>
            <a:xfrm>
              <a:off x="5597712" y="3976930"/>
              <a:ext cx="299519" cy="369332"/>
            </a:xfrm>
            <a:prstGeom prst="rect">
              <a:avLst/>
            </a:prstGeom>
            <a:noFill/>
          </p:spPr>
          <p:txBody>
            <a:bodyPr wrap="none" rtlCol="0">
              <a:spAutoFit/>
            </a:bodyPr>
            <a:lstStyle/>
            <a:p>
              <a:r>
                <a:rPr lang="en-US" dirty="0" err="1"/>
                <a:t>e</a:t>
              </a:r>
              <a:endParaRPr lang="en-US" dirty="0"/>
            </a:p>
          </p:txBody>
        </p:sp>
        <p:sp>
          <p:nvSpPr>
            <p:cNvPr id="61" name="TextBox 60"/>
            <p:cNvSpPr txBox="1"/>
            <p:nvPr/>
          </p:nvSpPr>
          <p:spPr>
            <a:xfrm>
              <a:off x="5582647" y="4098518"/>
              <a:ext cx="312906" cy="369332"/>
            </a:xfrm>
            <a:prstGeom prst="rect">
              <a:avLst/>
            </a:prstGeom>
            <a:noFill/>
          </p:spPr>
          <p:txBody>
            <a:bodyPr wrap="none" rtlCol="0">
              <a:spAutoFit/>
            </a:bodyPr>
            <a:lstStyle/>
            <a:p>
              <a:r>
                <a:rPr lang="en-US" dirty="0" err="1" smtClean="0"/>
                <a:t>y</a:t>
              </a:r>
              <a:endParaRPr lang="en-US" dirty="0"/>
            </a:p>
          </p:txBody>
        </p:sp>
      </p:grpSp>
      <p:grpSp>
        <p:nvGrpSpPr>
          <p:cNvPr id="72" name="Group 71"/>
          <p:cNvGrpSpPr/>
          <p:nvPr/>
        </p:nvGrpSpPr>
        <p:grpSpPr>
          <a:xfrm>
            <a:off x="5735649" y="3341980"/>
            <a:ext cx="312906" cy="502902"/>
            <a:chOff x="5448129" y="3569638"/>
            <a:chExt cx="312906" cy="502902"/>
          </a:xfrm>
        </p:grpSpPr>
        <p:sp>
          <p:nvSpPr>
            <p:cNvPr id="52" name="TextBox 51"/>
            <p:cNvSpPr txBox="1"/>
            <p:nvPr/>
          </p:nvSpPr>
          <p:spPr>
            <a:xfrm>
              <a:off x="5451214" y="3569638"/>
              <a:ext cx="285881" cy="369332"/>
            </a:xfrm>
            <a:prstGeom prst="rect">
              <a:avLst/>
            </a:prstGeom>
            <a:noFill/>
          </p:spPr>
          <p:txBody>
            <a:bodyPr wrap="none" rtlCol="0">
              <a:spAutoFit/>
            </a:bodyPr>
            <a:lstStyle/>
            <a:p>
              <a:r>
                <a:rPr lang="en-US" dirty="0" err="1"/>
                <a:t>c</a:t>
              </a:r>
              <a:endParaRPr lang="en-US" dirty="0"/>
            </a:p>
          </p:txBody>
        </p:sp>
        <p:sp>
          <p:nvSpPr>
            <p:cNvPr id="53" name="TextBox 52"/>
            <p:cNvSpPr txBox="1"/>
            <p:nvPr/>
          </p:nvSpPr>
          <p:spPr>
            <a:xfrm>
              <a:off x="5448129" y="3703208"/>
              <a:ext cx="312906" cy="369332"/>
            </a:xfrm>
            <a:prstGeom prst="rect">
              <a:avLst/>
            </a:prstGeom>
            <a:noFill/>
          </p:spPr>
          <p:txBody>
            <a:bodyPr wrap="none" rtlCol="0">
              <a:spAutoFit/>
            </a:bodyPr>
            <a:lstStyle/>
            <a:p>
              <a:r>
                <a:rPr lang="en-US" dirty="0" smtClean="0"/>
                <a:t>y</a:t>
              </a:r>
              <a:endParaRPr lang="en-US" dirty="0"/>
            </a:p>
          </p:txBody>
        </p:sp>
      </p:grpSp>
      <p:sp>
        <p:nvSpPr>
          <p:cNvPr id="93" name="TextBox 92"/>
          <p:cNvSpPr txBox="1"/>
          <p:nvPr/>
        </p:nvSpPr>
        <p:spPr>
          <a:xfrm rot="16200000">
            <a:off x="191685" y="1890894"/>
            <a:ext cx="1151546" cy="646331"/>
          </a:xfrm>
          <a:prstGeom prst="rect">
            <a:avLst/>
          </a:prstGeom>
          <a:noFill/>
        </p:spPr>
        <p:txBody>
          <a:bodyPr wrap="square" rtlCol="0">
            <a:spAutoFit/>
          </a:bodyPr>
          <a:lstStyle/>
          <a:p>
            <a:r>
              <a:rPr lang="en-US" sz="3600" dirty="0" smtClean="0"/>
              <a:t>MSA</a:t>
            </a:r>
            <a:endParaRPr lang="en-US" sz="3600" dirty="0"/>
          </a:p>
        </p:txBody>
      </p:sp>
      <p:sp>
        <p:nvSpPr>
          <p:cNvPr id="94" name="TextBox 93"/>
          <p:cNvSpPr txBox="1"/>
          <p:nvPr/>
        </p:nvSpPr>
        <p:spPr>
          <a:xfrm rot="5400000">
            <a:off x="6167032" y="1940693"/>
            <a:ext cx="4079228" cy="646331"/>
          </a:xfrm>
          <a:prstGeom prst="rect">
            <a:avLst/>
          </a:prstGeom>
          <a:noFill/>
        </p:spPr>
        <p:txBody>
          <a:bodyPr wrap="square" rtlCol="0">
            <a:spAutoFit/>
          </a:bodyPr>
          <a:lstStyle/>
          <a:p>
            <a:r>
              <a:rPr lang="en-US" sz="3600" dirty="0" smtClean="0"/>
              <a:t>Pairwise alignments</a:t>
            </a:r>
            <a:endParaRPr lang="en-US" sz="3600" dirty="0"/>
          </a:p>
        </p:txBody>
      </p:sp>
      <p:sp>
        <p:nvSpPr>
          <p:cNvPr id="96" name="TextBox 95"/>
          <p:cNvSpPr txBox="1"/>
          <p:nvPr/>
        </p:nvSpPr>
        <p:spPr>
          <a:xfrm>
            <a:off x="706842" y="5351016"/>
            <a:ext cx="1671101" cy="461665"/>
          </a:xfrm>
          <a:prstGeom prst="rect">
            <a:avLst/>
          </a:prstGeom>
          <a:noFill/>
        </p:spPr>
        <p:txBody>
          <a:bodyPr wrap="none" rtlCol="0">
            <a:spAutoFit/>
          </a:bodyPr>
          <a:lstStyle/>
          <a:p>
            <a:r>
              <a:rPr lang="en-US" sz="2400" dirty="0">
                <a:solidFill>
                  <a:srgbClr val="00FF00"/>
                </a:solidFill>
              </a:rPr>
              <a:t>c</a:t>
            </a:r>
            <a:r>
              <a:rPr lang="en-US" sz="2400" dirty="0" smtClean="0">
                <a:solidFill>
                  <a:srgbClr val="00FF00"/>
                </a:solidFill>
              </a:rPr>
              <a:t>onsistency </a:t>
            </a:r>
            <a:endParaRPr lang="en-US" sz="2400" dirty="0">
              <a:solidFill>
                <a:srgbClr val="00FF00"/>
              </a:solidFill>
            </a:endParaRPr>
          </a:p>
        </p:txBody>
      </p:sp>
      <p:sp>
        <p:nvSpPr>
          <p:cNvPr id="97" name="TextBox 96"/>
          <p:cNvSpPr txBox="1"/>
          <p:nvPr/>
        </p:nvSpPr>
        <p:spPr>
          <a:xfrm>
            <a:off x="3620230" y="5351016"/>
            <a:ext cx="1904788" cy="461665"/>
          </a:xfrm>
          <a:prstGeom prst="rect">
            <a:avLst/>
          </a:prstGeom>
          <a:noFill/>
        </p:spPr>
        <p:txBody>
          <a:bodyPr wrap="none" rtlCol="0">
            <a:spAutoFit/>
          </a:bodyPr>
          <a:lstStyle/>
          <a:p>
            <a:r>
              <a:rPr lang="en-US" sz="2400" dirty="0" smtClean="0">
                <a:solidFill>
                  <a:srgbClr val="FF0000"/>
                </a:solidFill>
              </a:rPr>
              <a:t>inconsistency </a:t>
            </a:r>
            <a:endParaRPr lang="en-US" sz="2400" dirty="0">
              <a:solidFill>
                <a:srgbClr val="FF0000"/>
              </a:solidFill>
            </a:endParaRPr>
          </a:p>
        </p:txBody>
      </p:sp>
      <p:sp>
        <p:nvSpPr>
          <p:cNvPr id="98" name="TextBox 97"/>
          <p:cNvSpPr txBox="1"/>
          <p:nvPr/>
        </p:nvSpPr>
        <p:spPr>
          <a:xfrm>
            <a:off x="6654495" y="5351016"/>
            <a:ext cx="1904788" cy="461665"/>
          </a:xfrm>
          <a:prstGeom prst="rect">
            <a:avLst/>
          </a:prstGeom>
          <a:noFill/>
        </p:spPr>
        <p:txBody>
          <a:bodyPr wrap="none" rtlCol="0">
            <a:spAutoFit/>
          </a:bodyPr>
          <a:lstStyle/>
          <a:p>
            <a:r>
              <a:rPr lang="en-US" sz="2400" dirty="0" smtClean="0">
                <a:solidFill>
                  <a:srgbClr val="FF0000"/>
                </a:solidFill>
              </a:rPr>
              <a:t>inconsistency </a:t>
            </a:r>
            <a:endParaRPr lang="en-US" sz="2400" dirty="0">
              <a:solidFill>
                <a:srgbClr val="FF0000"/>
              </a:solidFill>
            </a:endParaRPr>
          </a:p>
        </p:txBody>
      </p:sp>
    </p:spTree>
    <p:extLst>
      <p:ext uri="{BB962C8B-B14F-4D97-AF65-F5344CB8AC3E}">
        <p14:creationId xmlns:p14="http://schemas.microsoft.com/office/powerpoint/2010/main" val="2597515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 0 L -0.4967 0.6801 " pathEditMode="relative" ptsTypes="AA">
                                      <p:cBhvr>
                                        <p:cTn id="26" dur="2000" fill="hold"/>
                                        <p:tgtEl>
                                          <p:spTgt spid="3"/>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4967 0.6801 " pathEditMode="relative" ptsTypes="AA">
                                      <p:cBhvr>
                                        <p:cTn id="28" dur="2000" fill="hold"/>
                                        <p:tgtEl>
                                          <p:spTgt spid="68"/>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53022 0.47903 " pathEditMode="relative" ptsTypes="AA">
                                      <p:cBhvr>
                                        <p:cTn id="30" dur="2000" fill="hold"/>
                                        <p:tgtEl>
                                          <p:spTgt spid="64"/>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53022 0.47903 " pathEditMode="relative" ptsTypes="AA">
                                      <p:cBhvr>
                                        <p:cTn id="32" dur="2000" fill="hold"/>
                                        <p:tgtEl>
                                          <p:spTgt spid="71"/>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 0 L -0.14293 0.61825 " pathEditMode="relative" ptsTypes="AA">
                                      <p:cBhvr>
                                        <p:cTn id="36" dur="2000" fill="hold"/>
                                        <p:tgtEl>
                                          <p:spTgt spid="4"/>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293 0.61825 " pathEditMode="relative" ptsTypes="AA">
                                      <p:cBhvr>
                                        <p:cTn id="38" dur="2000" fill="hold"/>
                                        <p:tgtEl>
                                          <p:spTgt spid="6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7645 0.36739 " pathEditMode="relative" ptsTypes="AA">
                                      <p:cBhvr>
                                        <p:cTn id="40" dur="2000" fill="hold"/>
                                        <p:tgtEl>
                                          <p:spTgt spid="66"/>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4.61619E-6 3.37503E-6 L -0.17645 0.36205 " pathEditMode="relative" rAng="0" ptsTypes="AA">
                                      <p:cBhvr>
                                        <p:cTn id="42" dur="2000" fill="hold"/>
                                        <p:tgtEl>
                                          <p:spTgt spid="72"/>
                                        </p:tgtEl>
                                        <p:attrNameLst>
                                          <p:attrName>ppt_x</p:attrName>
                                          <p:attrName>ppt_y</p:attrName>
                                        </p:attrNameLst>
                                      </p:cBhvr>
                                      <p:rCtr x="-8823" y="18091"/>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0 0 L 0.13651 0.55386 " pathEditMode="relative" ptsTypes="AA">
                                      <p:cBhvr>
                                        <p:cTn id="46" dur="2000" fill="hold"/>
                                        <p:tgtEl>
                                          <p:spTgt spid="70"/>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3651 0.55386 " pathEditMode="relative" ptsTypes="AA">
                                      <p:cBhvr>
                                        <p:cTn id="48" dur="2000" fill="hold"/>
                                        <p:tgtEl>
                                          <p:spTgt spid="19"/>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8947 0.30785 " pathEditMode="relative" ptsTypes="AA">
                                      <p:cBhvr>
                                        <p:cTn id="50" dur="2000" fill="hold"/>
                                        <p:tgtEl>
                                          <p:spTgt spid="67"/>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8947 0.30785 " pathEditMode="relative" ptsTypes="AA">
                                      <p:cBhvr>
                                        <p:cTn id="52" dur="2000" fill="hold"/>
                                        <p:tgtEl>
                                          <p:spTgt spid="73"/>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fade">
                                      <p:cBhvr>
                                        <p:cTn id="62" dur="500"/>
                                        <p:tgtEl>
                                          <p:spTgt spid="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fade">
                                      <p:cBhvr>
                                        <p:cTn id="6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01016" y="388526"/>
            <a:ext cx="2160000" cy="1693940"/>
            <a:chOff x="1541016" y="494944"/>
            <a:chExt cx="2160000" cy="1693940"/>
          </a:xfrm>
        </p:grpSpPr>
        <p:grpSp>
          <p:nvGrpSpPr>
            <p:cNvPr id="91" name="Group 90"/>
            <p:cNvGrpSpPr/>
            <p:nvPr/>
          </p:nvGrpSpPr>
          <p:grpSpPr>
            <a:xfrm>
              <a:off x="1541016" y="684517"/>
              <a:ext cx="2160000" cy="1398462"/>
              <a:chOff x="1434565" y="1497939"/>
              <a:chExt cx="2160000" cy="1398462"/>
            </a:xfrm>
          </p:grpSpPr>
          <p:sp>
            <p:nvSpPr>
              <p:cNvPr id="5" name="Rounded Rectangle 4"/>
              <p:cNvSpPr/>
              <p:nvPr/>
            </p:nvSpPr>
            <p:spPr>
              <a:xfrm>
                <a:off x="1434565" y="1497939"/>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1434565" y="1905134"/>
                <a:ext cx="2160000" cy="457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1434565" y="2839537"/>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ounded Rectangle 28"/>
              <p:cNvSpPr/>
              <p:nvPr/>
            </p:nvSpPr>
            <p:spPr>
              <a:xfrm>
                <a:off x="1434565" y="2541990"/>
                <a:ext cx="1980000" cy="45719"/>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Rounded Rectangle 39"/>
              <p:cNvSpPr/>
              <p:nvPr/>
            </p:nvSpPr>
            <p:spPr>
              <a:xfrm>
                <a:off x="1467165" y="2201318"/>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2176854" y="494944"/>
              <a:ext cx="328516" cy="1693940"/>
              <a:chOff x="2070403" y="1301291"/>
              <a:chExt cx="328516" cy="1693940"/>
            </a:xfrm>
          </p:grpSpPr>
          <p:sp>
            <p:nvSpPr>
              <p:cNvPr id="8" name="TextBox 7"/>
              <p:cNvSpPr txBox="1"/>
              <p:nvPr/>
            </p:nvSpPr>
            <p:spPr>
              <a:xfrm>
                <a:off x="2070403" y="1301291"/>
                <a:ext cx="300082" cy="369332"/>
              </a:xfrm>
              <a:prstGeom prst="rect">
                <a:avLst/>
              </a:prstGeom>
              <a:noFill/>
            </p:spPr>
            <p:txBody>
              <a:bodyPr wrap="none" rtlCol="0">
                <a:spAutoFit/>
              </a:bodyPr>
              <a:lstStyle/>
              <a:p>
                <a:r>
                  <a:rPr lang="en-US" dirty="0" err="1" smtClean="0"/>
                  <a:t>x</a:t>
                </a:r>
                <a:endParaRPr lang="en-US" dirty="0"/>
              </a:p>
            </p:txBody>
          </p:sp>
          <p:sp>
            <p:nvSpPr>
              <p:cNvPr id="9" name="TextBox 8"/>
              <p:cNvSpPr txBox="1"/>
              <p:nvPr/>
            </p:nvSpPr>
            <p:spPr>
              <a:xfrm>
                <a:off x="2086013" y="2625899"/>
                <a:ext cx="312906" cy="369332"/>
              </a:xfrm>
              <a:prstGeom prst="rect">
                <a:avLst/>
              </a:prstGeom>
              <a:noFill/>
            </p:spPr>
            <p:txBody>
              <a:bodyPr wrap="none" rtlCol="0">
                <a:spAutoFit/>
              </a:bodyPr>
              <a:lstStyle/>
              <a:p>
                <a:r>
                  <a:rPr lang="en-US" dirty="0" err="1" smtClean="0"/>
                  <a:t>y</a:t>
                </a:r>
                <a:endParaRPr lang="en-US" dirty="0"/>
              </a:p>
            </p:txBody>
          </p:sp>
        </p:grpSp>
      </p:grpSp>
      <p:grpSp>
        <p:nvGrpSpPr>
          <p:cNvPr id="2" name="Group 1"/>
          <p:cNvGrpSpPr/>
          <p:nvPr/>
        </p:nvGrpSpPr>
        <p:grpSpPr>
          <a:xfrm>
            <a:off x="1025585" y="2550088"/>
            <a:ext cx="2256229" cy="490117"/>
            <a:chOff x="5219894" y="227869"/>
            <a:chExt cx="2256229" cy="490117"/>
          </a:xfrm>
        </p:grpSpPr>
        <p:grpSp>
          <p:nvGrpSpPr>
            <p:cNvPr id="3" name="Group 2"/>
            <p:cNvGrpSpPr/>
            <p:nvPr/>
          </p:nvGrpSpPr>
          <p:grpSpPr>
            <a:xfrm>
              <a:off x="5219894" y="419099"/>
              <a:ext cx="2256229" cy="178599"/>
              <a:chOff x="4964446" y="167477"/>
              <a:chExt cx="2256229" cy="178599"/>
            </a:xfrm>
          </p:grpSpPr>
          <p:sp>
            <p:nvSpPr>
              <p:cNvPr id="11" name="Rounded Rectangle 10"/>
              <p:cNvSpPr/>
              <p:nvPr/>
            </p:nvSpPr>
            <p:spPr>
              <a:xfrm>
                <a:off x="4964447" y="167477"/>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964446" y="289212"/>
                <a:ext cx="2256229"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8" name="Group 67"/>
            <p:cNvGrpSpPr/>
            <p:nvPr/>
          </p:nvGrpSpPr>
          <p:grpSpPr>
            <a:xfrm>
              <a:off x="5891994" y="227869"/>
              <a:ext cx="300082" cy="490117"/>
              <a:chOff x="5604474" y="-23753"/>
              <a:chExt cx="300082" cy="490117"/>
            </a:xfrm>
          </p:grpSpPr>
          <p:sp>
            <p:nvSpPr>
              <p:cNvPr id="15" name="TextBox 14"/>
              <p:cNvSpPr txBox="1"/>
              <p:nvPr/>
            </p:nvSpPr>
            <p:spPr>
              <a:xfrm>
                <a:off x="5604474" y="-23753"/>
                <a:ext cx="300082" cy="369332"/>
              </a:xfrm>
              <a:prstGeom prst="rect">
                <a:avLst/>
              </a:prstGeom>
              <a:noFill/>
            </p:spPr>
            <p:txBody>
              <a:bodyPr wrap="none" rtlCol="0">
                <a:spAutoFit/>
              </a:bodyPr>
              <a:lstStyle/>
              <a:p>
                <a:r>
                  <a:rPr lang="en-US" dirty="0" err="1" smtClean="0"/>
                  <a:t>x</a:t>
                </a:r>
                <a:endParaRPr lang="en-US" dirty="0"/>
              </a:p>
            </p:txBody>
          </p:sp>
          <p:sp>
            <p:nvSpPr>
              <p:cNvPr id="16" name="TextBox 15"/>
              <p:cNvSpPr txBox="1"/>
              <p:nvPr/>
            </p:nvSpPr>
            <p:spPr>
              <a:xfrm>
                <a:off x="5604474" y="97032"/>
                <a:ext cx="297715" cy="369332"/>
              </a:xfrm>
              <a:prstGeom prst="rect">
                <a:avLst/>
              </a:prstGeom>
              <a:noFill/>
            </p:spPr>
            <p:txBody>
              <a:bodyPr wrap="none" rtlCol="0">
                <a:spAutoFit/>
              </a:bodyPr>
              <a:lstStyle/>
              <a:p>
                <a:r>
                  <a:rPr lang="en-US" dirty="0"/>
                  <a:t>a</a:t>
                </a:r>
              </a:p>
            </p:txBody>
          </p:sp>
        </p:grpSp>
      </p:grpSp>
      <p:grpSp>
        <p:nvGrpSpPr>
          <p:cNvPr id="18" name="Group 17"/>
          <p:cNvGrpSpPr/>
          <p:nvPr/>
        </p:nvGrpSpPr>
        <p:grpSpPr>
          <a:xfrm>
            <a:off x="6467764" y="2550088"/>
            <a:ext cx="1991980" cy="490117"/>
            <a:chOff x="5219894" y="1009907"/>
            <a:chExt cx="1991980" cy="490117"/>
          </a:xfrm>
        </p:grpSpPr>
        <p:grpSp>
          <p:nvGrpSpPr>
            <p:cNvPr id="19" name="Group 18"/>
            <p:cNvGrpSpPr/>
            <p:nvPr/>
          </p:nvGrpSpPr>
          <p:grpSpPr>
            <a:xfrm>
              <a:off x="5219894" y="1205149"/>
              <a:ext cx="1991980" cy="178599"/>
              <a:chOff x="4964448" y="1045371"/>
              <a:chExt cx="1991980" cy="178599"/>
            </a:xfrm>
          </p:grpSpPr>
          <p:sp>
            <p:nvSpPr>
              <p:cNvPr id="32" name="Rounded Rectangle 31"/>
              <p:cNvSpPr/>
              <p:nvPr/>
            </p:nvSpPr>
            <p:spPr>
              <a:xfrm>
                <a:off x="4964448" y="1045371"/>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976428" y="1167106"/>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70" name="Group 69"/>
            <p:cNvGrpSpPr/>
            <p:nvPr/>
          </p:nvGrpSpPr>
          <p:grpSpPr>
            <a:xfrm>
              <a:off x="6191495" y="1009907"/>
              <a:ext cx="308310" cy="490117"/>
              <a:chOff x="5903975" y="854141"/>
              <a:chExt cx="308310" cy="490117"/>
            </a:xfrm>
          </p:grpSpPr>
          <p:sp>
            <p:nvSpPr>
              <p:cNvPr id="36" name="TextBox 35"/>
              <p:cNvSpPr txBox="1"/>
              <p:nvPr/>
            </p:nvSpPr>
            <p:spPr>
              <a:xfrm>
                <a:off x="5903975" y="854141"/>
                <a:ext cx="300082" cy="369332"/>
              </a:xfrm>
              <a:prstGeom prst="rect">
                <a:avLst/>
              </a:prstGeom>
              <a:noFill/>
            </p:spPr>
            <p:txBody>
              <a:bodyPr wrap="none" rtlCol="0">
                <a:spAutoFit/>
              </a:bodyPr>
              <a:lstStyle/>
              <a:p>
                <a:r>
                  <a:rPr lang="en-US" dirty="0" err="1" smtClean="0"/>
                  <a:t>x</a:t>
                </a:r>
                <a:endParaRPr lang="en-US" dirty="0"/>
              </a:p>
            </p:txBody>
          </p:sp>
          <p:sp>
            <p:nvSpPr>
              <p:cNvPr id="37" name="TextBox 36"/>
              <p:cNvSpPr txBox="1"/>
              <p:nvPr/>
            </p:nvSpPr>
            <p:spPr>
              <a:xfrm>
                <a:off x="5903975" y="974926"/>
                <a:ext cx="308310" cy="369332"/>
              </a:xfrm>
              <a:prstGeom prst="rect">
                <a:avLst/>
              </a:prstGeom>
              <a:noFill/>
            </p:spPr>
            <p:txBody>
              <a:bodyPr wrap="none" rtlCol="0">
                <a:spAutoFit/>
              </a:bodyPr>
              <a:lstStyle/>
              <a:p>
                <a:r>
                  <a:rPr lang="en-US" dirty="0" err="1"/>
                  <a:t>d</a:t>
                </a:r>
                <a:endParaRPr lang="en-US" dirty="0"/>
              </a:p>
            </p:txBody>
          </p:sp>
        </p:grpSp>
      </p:grpSp>
      <p:grpSp>
        <p:nvGrpSpPr>
          <p:cNvPr id="10" name="Group 9"/>
          <p:cNvGrpSpPr/>
          <p:nvPr/>
        </p:nvGrpSpPr>
        <p:grpSpPr>
          <a:xfrm>
            <a:off x="754200" y="3092537"/>
            <a:ext cx="2160000" cy="502902"/>
            <a:chOff x="5219894" y="2537814"/>
            <a:chExt cx="2160000" cy="502902"/>
          </a:xfrm>
        </p:grpSpPr>
        <p:grpSp>
          <p:nvGrpSpPr>
            <p:cNvPr id="64" name="Group 63"/>
            <p:cNvGrpSpPr/>
            <p:nvPr/>
          </p:nvGrpSpPr>
          <p:grpSpPr>
            <a:xfrm>
              <a:off x="5219894" y="2744843"/>
              <a:ext cx="2160000" cy="190434"/>
              <a:chOff x="4932374" y="2789904"/>
              <a:chExt cx="2160000" cy="190434"/>
            </a:xfrm>
          </p:grpSpPr>
          <p:sp>
            <p:nvSpPr>
              <p:cNvPr id="34" name="Rounded Rectangle 33"/>
              <p:cNvSpPr/>
              <p:nvPr/>
            </p:nvSpPr>
            <p:spPr>
              <a:xfrm>
                <a:off x="4932374" y="2789904"/>
                <a:ext cx="216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Rounded Rectangle 34"/>
              <p:cNvSpPr/>
              <p:nvPr/>
            </p:nvSpPr>
            <p:spPr>
              <a:xfrm>
                <a:off x="4932374" y="2923474"/>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71" name="Group 70"/>
            <p:cNvGrpSpPr/>
            <p:nvPr/>
          </p:nvGrpSpPr>
          <p:grpSpPr>
            <a:xfrm>
              <a:off x="6141016" y="2537814"/>
              <a:ext cx="312906" cy="502902"/>
              <a:chOff x="5853496" y="2597724"/>
              <a:chExt cx="312906" cy="502902"/>
            </a:xfrm>
          </p:grpSpPr>
          <p:sp>
            <p:nvSpPr>
              <p:cNvPr id="38" name="TextBox 37"/>
              <p:cNvSpPr txBox="1"/>
              <p:nvPr/>
            </p:nvSpPr>
            <p:spPr>
              <a:xfrm>
                <a:off x="5868561" y="2597724"/>
                <a:ext cx="297715" cy="369332"/>
              </a:xfrm>
              <a:prstGeom prst="rect">
                <a:avLst/>
              </a:prstGeom>
              <a:noFill/>
            </p:spPr>
            <p:txBody>
              <a:bodyPr wrap="none" rtlCol="0">
                <a:spAutoFit/>
              </a:bodyPr>
              <a:lstStyle/>
              <a:p>
                <a:r>
                  <a:rPr lang="en-US" dirty="0" err="1"/>
                  <a:t>a</a:t>
                </a:r>
                <a:endParaRPr lang="en-US" dirty="0"/>
              </a:p>
            </p:txBody>
          </p:sp>
          <p:sp>
            <p:nvSpPr>
              <p:cNvPr id="39" name="TextBox 38"/>
              <p:cNvSpPr txBox="1"/>
              <p:nvPr/>
            </p:nvSpPr>
            <p:spPr>
              <a:xfrm>
                <a:off x="5853496" y="2731294"/>
                <a:ext cx="312906" cy="369332"/>
              </a:xfrm>
              <a:prstGeom prst="rect">
                <a:avLst/>
              </a:prstGeom>
              <a:noFill/>
            </p:spPr>
            <p:txBody>
              <a:bodyPr wrap="none" rtlCol="0">
                <a:spAutoFit/>
              </a:bodyPr>
              <a:lstStyle/>
              <a:p>
                <a:r>
                  <a:rPr lang="en-US" dirty="0" smtClean="0"/>
                  <a:t>y</a:t>
                </a:r>
                <a:endParaRPr lang="en-US" dirty="0"/>
              </a:p>
            </p:txBody>
          </p:sp>
        </p:grpSp>
      </p:grpSp>
      <p:grpSp>
        <p:nvGrpSpPr>
          <p:cNvPr id="17" name="Group 16"/>
          <p:cNvGrpSpPr/>
          <p:nvPr/>
        </p:nvGrpSpPr>
        <p:grpSpPr>
          <a:xfrm>
            <a:off x="3876040" y="2544097"/>
            <a:ext cx="1800001" cy="502099"/>
            <a:chOff x="5219894" y="613520"/>
            <a:chExt cx="1800001" cy="502099"/>
          </a:xfrm>
        </p:grpSpPr>
        <p:grpSp>
          <p:nvGrpSpPr>
            <p:cNvPr id="4" name="Group 3"/>
            <p:cNvGrpSpPr/>
            <p:nvPr/>
          </p:nvGrpSpPr>
          <p:grpSpPr>
            <a:xfrm>
              <a:off x="5219894" y="806133"/>
              <a:ext cx="1800001" cy="190581"/>
              <a:chOff x="4986696" y="601056"/>
              <a:chExt cx="1800001" cy="190581"/>
            </a:xfrm>
          </p:grpSpPr>
          <p:sp>
            <p:nvSpPr>
              <p:cNvPr id="46" name="Rounded Rectangle 45"/>
              <p:cNvSpPr/>
              <p:nvPr/>
            </p:nvSpPr>
            <p:spPr>
              <a:xfrm>
                <a:off x="4986697" y="601056"/>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986696" y="734773"/>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9" name="Group 68"/>
            <p:cNvGrpSpPr/>
            <p:nvPr/>
          </p:nvGrpSpPr>
          <p:grpSpPr>
            <a:xfrm>
              <a:off x="5722564" y="613520"/>
              <a:ext cx="308310" cy="502099"/>
              <a:chOff x="5435044" y="409826"/>
              <a:chExt cx="308310" cy="502099"/>
            </a:xfrm>
          </p:grpSpPr>
          <p:sp>
            <p:nvSpPr>
              <p:cNvPr id="48" name="TextBox 47"/>
              <p:cNvSpPr txBox="1"/>
              <p:nvPr/>
            </p:nvSpPr>
            <p:spPr>
              <a:xfrm>
                <a:off x="5435044" y="409826"/>
                <a:ext cx="300082" cy="369332"/>
              </a:xfrm>
              <a:prstGeom prst="rect">
                <a:avLst/>
              </a:prstGeom>
              <a:noFill/>
            </p:spPr>
            <p:txBody>
              <a:bodyPr wrap="none" rtlCol="0">
                <a:spAutoFit/>
              </a:bodyPr>
              <a:lstStyle/>
              <a:p>
                <a:r>
                  <a:rPr lang="en-US" dirty="0" err="1" smtClean="0"/>
                  <a:t>x</a:t>
                </a:r>
                <a:endParaRPr lang="en-US" dirty="0"/>
              </a:p>
            </p:txBody>
          </p:sp>
          <p:sp>
            <p:nvSpPr>
              <p:cNvPr id="49" name="TextBox 48"/>
              <p:cNvSpPr txBox="1"/>
              <p:nvPr/>
            </p:nvSpPr>
            <p:spPr>
              <a:xfrm>
                <a:off x="5435044" y="542593"/>
                <a:ext cx="308310" cy="369332"/>
              </a:xfrm>
              <a:prstGeom prst="rect">
                <a:avLst/>
              </a:prstGeom>
              <a:noFill/>
            </p:spPr>
            <p:txBody>
              <a:bodyPr wrap="none" rtlCol="0">
                <a:spAutoFit/>
              </a:bodyPr>
              <a:lstStyle/>
              <a:p>
                <a:r>
                  <a:rPr lang="en-US" dirty="0" err="1"/>
                  <a:t>b</a:t>
                </a:r>
                <a:endParaRPr lang="en-US" dirty="0"/>
              </a:p>
            </p:txBody>
          </p:sp>
        </p:grpSp>
      </p:grpSp>
      <p:grpSp>
        <p:nvGrpSpPr>
          <p:cNvPr id="25" name="Group 24"/>
          <p:cNvGrpSpPr/>
          <p:nvPr/>
        </p:nvGrpSpPr>
        <p:grpSpPr>
          <a:xfrm>
            <a:off x="6481575" y="3098528"/>
            <a:ext cx="2160000" cy="490920"/>
            <a:chOff x="5219894" y="3749272"/>
            <a:chExt cx="2160000" cy="490920"/>
          </a:xfrm>
        </p:grpSpPr>
        <p:grpSp>
          <p:nvGrpSpPr>
            <p:cNvPr id="67" name="Group 66"/>
            <p:cNvGrpSpPr/>
            <p:nvPr/>
          </p:nvGrpSpPr>
          <p:grpSpPr>
            <a:xfrm>
              <a:off x="5219894" y="3929470"/>
              <a:ext cx="2160000" cy="190434"/>
              <a:chOff x="4996965" y="4157128"/>
              <a:chExt cx="2160000" cy="190434"/>
            </a:xfrm>
          </p:grpSpPr>
          <p:sp>
            <p:nvSpPr>
              <p:cNvPr id="58" name="Rounded Rectangle 57"/>
              <p:cNvSpPr/>
              <p:nvPr/>
            </p:nvSpPr>
            <p:spPr>
              <a:xfrm>
                <a:off x="4996965" y="4157128"/>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Rounded Rectangle 58"/>
              <p:cNvSpPr/>
              <p:nvPr/>
            </p:nvSpPr>
            <p:spPr>
              <a:xfrm>
                <a:off x="4996965" y="4290698"/>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73" name="Group 72"/>
            <p:cNvGrpSpPr/>
            <p:nvPr/>
          </p:nvGrpSpPr>
          <p:grpSpPr>
            <a:xfrm>
              <a:off x="5870167" y="3749272"/>
              <a:ext cx="314584" cy="490920"/>
              <a:chOff x="5582647" y="3976930"/>
              <a:chExt cx="314584" cy="490920"/>
            </a:xfrm>
          </p:grpSpPr>
          <p:sp>
            <p:nvSpPr>
              <p:cNvPr id="60" name="TextBox 59"/>
              <p:cNvSpPr txBox="1"/>
              <p:nvPr/>
            </p:nvSpPr>
            <p:spPr>
              <a:xfrm>
                <a:off x="5597712" y="3976930"/>
                <a:ext cx="299519" cy="369332"/>
              </a:xfrm>
              <a:prstGeom prst="rect">
                <a:avLst/>
              </a:prstGeom>
              <a:noFill/>
            </p:spPr>
            <p:txBody>
              <a:bodyPr wrap="none" rtlCol="0">
                <a:spAutoFit/>
              </a:bodyPr>
              <a:lstStyle/>
              <a:p>
                <a:r>
                  <a:rPr lang="en-US" dirty="0" err="1"/>
                  <a:t>e</a:t>
                </a:r>
                <a:endParaRPr lang="en-US" dirty="0"/>
              </a:p>
            </p:txBody>
          </p:sp>
          <p:sp>
            <p:nvSpPr>
              <p:cNvPr id="61" name="TextBox 60"/>
              <p:cNvSpPr txBox="1"/>
              <p:nvPr/>
            </p:nvSpPr>
            <p:spPr>
              <a:xfrm>
                <a:off x="5582647" y="4098518"/>
                <a:ext cx="312906" cy="369332"/>
              </a:xfrm>
              <a:prstGeom prst="rect">
                <a:avLst/>
              </a:prstGeom>
              <a:noFill/>
            </p:spPr>
            <p:txBody>
              <a:bodyPr wrap="none" rtlCol="0">
                <a:spAutoFit/>
              </a:bodyPr>
              <a:lstStyle/>
              <a:p>
                <a:r>
                  <a:rPr lang="en-US" dirty="0" err="1" smtClean="0"/>
                  <a:t>y</a:t>
                </a:r>
                <a:endParaRPr lang="en-US" dirty="0"/>
              </a:p>
            </p:txBody>
          </p:sp>
        </p:grpSp>
      </p:grpSp>
      <p:grpSp>
        <p:nvGrpSpPr>
          <p:cNvPr id="27" name="Group 26"/>
          <p:cNvGrpSpPr/>
          <p:nvPr/>
        </p:nvGrpSpPr>
        <p:grpSpPr>
          <a:xfrm>
            <a:off x="3892364" y="3092537"/>
            <a:ext cx="2160000" cy="502902"/>
            <a:chOff x="3772564" y="3043390"/>
            <a:chExt cx="2160000" cy="502902"/>
          </a:xfrm>
        </p:grpSpPr>
        <p:grpSp>
          <p:nvGrpSpPr>
            <p:cNvPr id="66" name="Group 65"/>
            <p:cNvGrpSpPr/>
            <p:nvPr/>
          </p:nvGrpSpPr>
          <p:grpSpPr>
            <a:xfrm>
              <a:off x="3772564" y="3232009"/>
              <a:ext cx="2160000" cy="190434"/>
              <a:chOff x="4986697" y="3743146"/>
              <a:chExt cx="2160000" cy="190434"/>
            </a:xfrm>
          </p:grpSpPr>
          <p:sp>
            <p:nvSpPr>
              <p:cNvPr id="54" name="Rounded Rectangle 53"/>
              <p:cNvSpPr/>
              <p:nvPr/>
            </p:nvSpPr>
            <p:spPr>
              <a:xfrm>
                <a:off x="4986697" y="3743146"/>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5" name="Rounded Rectangle 54"/>
              <p:cNvSpPr/>
              <p:nvPr/>
            </p:nvSpPr>
            <p:spPr>
              <a:xfrm>
                <a:off x="4986697" y="3876716"/>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72" name="Group 71"/>
            <p:cNvGrpSpPr/>
            <p:nvPr/>
          </p:nvGrpSpPr>
          <p:grpSpPr>
            <a:xfrm>
              <a:off x="4587819" y="3043390"/>
              <a:ext cx="312906" cy="502902"/>
              <a:chOff x="5448129" y="3569638"/>
              <a:chExt cx="312906" cy="502902"/>
            </a:xfrm>
          </p:grpSpPr>
          <p:sp>
            <p:nvSpPr>
              <p:cNvPr id="52" name="TextBox 51"/>
              <p:cNvSpPr txBox="1"/>
              <p:nvPr/>
            </p:nvSpPr>
            <p:spPr>
              <a:xfrm>
                <a:off x="5451214" y="3569638"/>
                <a:ext cx="285881" cy="369332"/>
              </a:xfrm>
              <a:prstGeom prst="rect">
                <a:avLst/>
              </a:prstGeom>
              <a:noFill/>
            </p:spPr>
            <p:txBody>
              <a:bodyPr wrap="none" rtlCol="0">
                <a:spAutoFit/>
              </a:bodyPr>
              <a:lstStyle/>
              <a:p>
                <a:r>
                  <a:rPr lang="en-US" dirty="0" err="1"/>
                  <a:t>c</a:t>
                </a:r>
                <a:endParaRPr lang="en-US" dirty="0"/>
              </a:p>
            </p:txBody>
          </p:sp>
          <p:sp>
            <p:nvSpPr>
              <p:cNvPr id="53" name="TextBox 52"/>
              <p:cNvSpPr txBox="1"/>
              <p:nvPr/>
            </p:nvSpPr>
            <p:spPr>
              <a:xfrm>
                <a:off x="5448129" y="3703208"/>
                <a:ext cx="312906" cy="369332"/>
              </a:xfrm>
              <a:prstGeom prst="rect">
                <a:avLst/>
              </a:prstGeom>
              <a:noFill/>
            </p:spPr>
            <p:txBody>
              <a:bodyPr wrap="none" rtlCol="0">
                <a:spAutoFit/>
              </a:bodyPr>
              <a:lstStyle/>
              <a:p>
                <a:r>
                  <a:rPr lang="en-US" dirty="0" smtClean="0"/>
                  <a:t>y</a:t>
                </a:r>
                <a:endParaRPr lang="en-US" dirty="0"/>
              </a:p>
            </p:txBody>
          </p:sp>
        </p:grpSp>
      </p:grpSp>
      <p:sp>
        <p:nvSpPr>
          <p:cNvPr id="93" name="TextBox 92"/>
          <p:cNvSpPr txBox="1"/>
          <p:nvPr/>
        </p:nvSpPr>
        <p:spPr>
          <a:xfrm rot="16200000">
            <a:off x="2418521" y="851379"/>
            <a:ext cx="1151546" cy="646331"/>
          </a:xfrm>
          <a:prstGeom prst="rect">
            <a:avLst/>
          </a:prstGeom>
          <a:noFill/>
        </p:spPr>
        <p:txBody>
          <a:bodyPr wrap="square" rtlCol="0">
            <a:spAutoFit/>
          </a:bodyPr>
          <a:lstStyle/>
          <a:p>
            <a:r>
              <a:rPr lang="en-US" sz="3600" dirty="0" smtClean="0"/>
              <a:t>MSA</a:t>
            </a:r>
            <a:endParaRPr lang="en-US" sz="3600" dirty="0"/>
          </a:p>
        </p:txBody>
      </p:sp>
      <p:sp>
        <p:nvSpPr>
          <p:cNvPr id="96" name="TextBox 95"/>
          <p:cNvSpPr txBox="1"/>
          <p:nvPr/>
        </p:nvSpPr>
        <p:spPr>
          <a:xfrm>
            <a:off x="1051288" y="3563169"/>
            <a:ext cx="1671101" cy="461665"/>
          </a:xfrm>
          <a:prstGeom prst="rect">
            <a:avLst/>
          </a:prstGeom>
          <a:noFill/>
        </p:spPr>
        <p:txBody>
          <a:bodyPr wrap="none" rtlCol="0">
            <a:spAutoFit/>
          </a:bodyPr>
          <a:lstStyle/>
          <a:p>
            <a:r>
              <a:rPr lang="en-US" sz="2400" dirty="0">
                <a:solidFill>
                  <a:srgbClr val="00FF00"/>
                </a:solidFill>
              </a:rPr>
              <a:t>c</a:t>
            </a:r>
            <a:r>
              <a:rPr lang="en-US" sz="2400" dirty="0" smtClean="0">
                <a:solidFill>
                  <a:srgbClr val="00FF00"/>
                </a:solidFill>
              </a:rPr>
              <a:t>onsistency </a:t>
            </a:r>
            <a:endParaRPr lang="en-US" sz="2400" dirty="0">
              <a:solidFill>
                <a:srgbClr val="00FF00"/>
              </a:solidFill>
            </a:endParaRPr>
          </a:p>
        </p:txBody>
      </p:sp>
      <p:sp>
        <p:nvSpPr>
          <p:cNvPr id="97" name="TextBox 96"/>
          <p:cNvSpPr txBox="1"/>
          <p:nvPr/>
        </p:nvSpPr>
        <p:spPr>
          <a:xfrm>
            <a:off x="3916756" y="3563169"/>
            <a:ext cx="1904788" cy="461665"/>
          </a:xfrm>
          <a:prstGeom prst="rect">
            <a:avLst/>
          </a:prstGeom>
          <a:noFill/>
        </p:spPr>
        <p:txBody>
          <a:bodyPr wrap="none" rtlCol="0">
            <a:spAutoFit/>
          </a:bodyPr>
          <a:lstStyle/>
          <a:p>
            <a:r>
              <a:rPr lang="en-US" sz="2400" dirty="0" smtClean="0">
                <a:solidFill>
                  <a:srgbClr val="FF0000"/>
                </a:solidFill>
              </a:rPr>
              <a:t>inconsistency </a:t>
            </a:r>
            <a:endParaRPr lang="en-US" sz="2400" dirty="0">
              <a:solidFill>
                <a:srgbClr val="FF0000"/>
              </a:solidFill>
            </a:endParaRPr>
          </a:p>
        </p:txBody>
      </p:sp>
      <p:sp>
        <p:nvSpPr>
          <p:cNvPr id="98" name="TextBox 97"/>
          <p:cNvSpPr txBox="1"/>
          <p:nvPr/>
        </p:nvSpPr>
        <p:spPr>
          <a:xfrm>
            <a:off x="6567661" y="3563169"/>
            <a:ext cx="1904788" cy="461665"/>
          </a:xfrm>
          <a:prstGeom prst="rect">
            <a:avLst/>
          </a:prstGeom>
          <a:noFill/>
        </p:spPr>
        <p:txBody>
          <a:bodyPr wrap="none" rtlCol="0">
            <a:spAutoFit/>
          </a:bodyPr>
          <a:lstStyle/>
          <a:p>
            <a:r>
              <a:rPr lang="en-US" sz="2400" dirty="0" smtClean="0">
                <a:solidFill>
                  <a:srgbClr val="FF0000"/>
                </a:solidFill>
              </a:rPr>
              <a:t>inconsistency </a:t>
            </a:r>
            <a:endParaRPr lang="en-US" sz="2400" dirty="0">
              <a:solidFill>
                <a:srgbClr val="FF0000"/>
              </a:solidFill>
            </a:endParaRPr>
          </a:p>
        </p:txBody>
      </p:sp>
      <p:sp>
        <p:nvSpPr>
          <p:cNvPr id="74" name="Rectangle 73"/>
          <p:cNvSpPr/>
          <p:nvPr/>
        </p:nvSpPr>
        <p:spPr>
          <a:xfrm>
            <a:off x="1952765" y="4891338"/>
            <a:ext cx="1748251" cy="523220"/>
          </a:xfrm>
          <a:prstGeom prst="rect">
            <a:avLst/>
          </a:prstGeom>
          <a:noFill/>
          <a:ln>
            <a:noFill/>
          </a:ln>
        </p:spPr>
        <p:txBody>
          <a:bodyPr wrap="square">
            <a:spAutoFit/>
          </a:bodyPr>
          <a:lstStyle/>
          <a:p>
            <a:r>
              <a:rPr lang="en-US" sz="2800" i="1" dirty="0" smtClean="0"/>
              <a:t>TCS</a:t>
            </a:r>
            <a:r>
              <a:rPr lang="en-US" sz="2800" dirty="0" smtClean="0"/>
              <a:t> (</a:t>
            </a:r>
            <a:r>
              <a:rPr lang="en-US" sz="2800" dirty="0" err="1" smtClean="0"/>
              <a:t>x,y</a:t>
            </a:r>
            <a:r>
              <a:rPr lang="en-US" sz="2800" dirty="0" smtClean="0"/>
              <a:t>)= </a:t>
            </a:r>
            <a:endParaRPr lang="en-US" sz="2800" dirty="0"/>
          </a:p>
        </p:txBody>
      </p:sp>
      <p:cxnSp>
        <p:nvCxnSpPr>
          <p:cNvPr id="75" name="Straight Connector 74"/>
          <p:cNvCxnSpPr/>
          <p:nvPr/>
        </p:nvCxnSpPr>
        <p:spPr>
          <a:xfrm>
            <a:off x="3705244" y="5203751"/>
            <a:ext cx="2533256"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294629" y="2610480"/>
            <a:ext cx="6196891" cy="918174"/>
            <a:chOff x="294629" y="2610480"/>
            <a:chExt cx="6196891" cy="918174"/>
          </a:xfrm>
        </p:grpSpPr>
        <p:sp>
          <p:nvSpPr>
            <p:cNvPr id="31" name="TextBox 30"/>
            <p:cNvSpPr txBox="1"/>
            <p:nvPr/>
          </p:nvSpPr>
          <p:spPr>
            <a:xfrm>
              <a:off x="294629" y="2610480"/>
              <a:ext cx="404453" cy="369332"/>
            </a:xfrm>
            <a:prstGeom prst="rect">
              <a:avLst/>
            </a:prstGeom>
            <a:noFill/>
          </p:spPr>
          <p:txBody>
            <a:bodyPr wrap="none" rtlCol="0">
              <a:spAutoFit/>
            </a:bodyPr>
            <a:lstStyle/>
            <a:p>
              <a:r>
                <a:rPr lang="en-US" dirty="0" smtClean="0"/>
                <a:t>76</a:t>
              </a:r>
              <a:endParaRPr lang="en-US" dirty="0"/>
            </a:p>
          </p:txBody>
        </p:sp>
        <p:sp>
          <p:nvSpPr>
            <p:cNvPr id="76" name="TextBox 75"/>
            <p:cNvSpPr txBox="1"/>
            <p:nvPr/>
          </p:nvSpPr>
          <p:spPr>
            <a:xfrm>
              <a:off x="304660" y="3159322"/>
              <a:ext cx="410314" cy="369332"/>
            </a:xfrm>
            <a:prstGeom prst="rect">
              <a:avLst/>
            </a:prstGeom>
            <a:noFill/>
          </p:spPr>
          <p:txBody>
            <a:bodyPr wrap="none" rtlCol="0">
              <a:spAutoFit/>
            </a:bodyPr>
            <a:lstStyle/>
            <a:p>
              <a:r>
                <a:rPr lang="en-US" dirty="0" smtClean="0"/>
                <a:t>93</a:t>
              </a:r>
              <a:endParaRPr lang="en-US" dirty="0"/>
            </a:p>
          </p:txBody>
        </p:sp>
        <p:sp>
          <p:nvSpPr>
            <p:cNvPr id="78" name="TextBox 77"/>
            <p:cNvSpPr txBox="1"/>
            <p:nvPr/>
          </p:nvSpPr>
          <p:spPr>
            <a:xfrm>
              <a:off x="3415123" y="2610480"/>
              <a:ext cx="402198" cy="369332"/>
            </a:xfrm>
            <a:prstGeom prst="rect">
              <a:avLst/>
            </a:prstGeom>
            <a:noFill/>
          </p:spPr>
          <p:txBody>
            <a:bodyPr wrap="none" rtlCol="0">
              <a:spAutoFit/>
            </a:bodyPr>
            <a:lstStyle/>
            <a:p>
              <a:r>
                <a:rPr lang="en-US" dirty="0" smtClean="0"/>
                <a:t>78</a:t>
              </a:r>
              <a:endParaRPr lang="en-US" dirty="0"/>
            </a:p>
          </p:txBody>
        </p:sp>
        <p:sp>
          <p:nvSpPr>
            <p:cNvPr id="79" name="TextBox 78"/>
            <p:cNvSpPr txBox="1"/>
            <p:nvPr/>
          </p:nvSpPr>
          <p:spPr>
            <a:xfrm>
              <a:off x="3413995" y="3159322"/>
              <a:ext cx="389850" cy="369332"/>
            </a:xfrm>
            <a:prstGeom prst="rect">
              <a:avLst/>
            </a:prstGeom>
            <a:noFill/>
          </p:spPr>
          <p:txBody>
            <a:bodyPr wrap="none" rtlCol="0">
              <a:spAutoFit/>
            </a:bodyPr>
            <a:lstStyle/>
            <a:p>
              <a:r>
                <a:rPr lang="en-US" dirty="0" smtClean="0"/>
                <a:t>71</a:t>
              </a:r>
              <a:endParaRPr lang="en-US" dirty="0"/>
            </a:p>
          </p:txBody>
        </p:sp>
        <p:sp>
          <p:nvSpPr>
            <p:cNvPr id="80" name="TextBox 79"/>
            <p:cNvSpPr txBox="1"/>
            <p:nvPr/>
          </p:nvSpPr>
          <p:spPr>
            <a:xfrm>
              <a:off x="6069484" y="2610480"/>
              <a:ext cx="422036" cy="369332"/>
            </a:xfrm>
            <a:prstGeom prst="rect">
              <a:avLst/>
            </a:prstGeom>
            <a:noFill/>
          </p:spPr>
          <p:txBody>
            <a:bodyPr wrap="none" rtlCol="0">
              <a:spAutoFit/>
            </a:bodyPr>
            <a:lstStyle/>
            <a:p>
              <a:r>
                <a:rPr lang="en-US" dirty="0" smtClean="0"/>
                <a:t>80</a:t>
              </a:r>
              <a:endParaRPr lang="en-US" dirty="0"/>
            </a:p>
          </p:txBody>
        </p:sp>
        <p:sp>
          <p:nvSpPr>
            <p:cNvPr id="81" name="TextBox 80"/>
            <p:cNvSpPr txBox="1"/>
            <p:nvPr/>
          </p:nvSpPr>
          <p:spPr>
            <a:xfrm>
              <a:off x="6060943" y="3159322"/>
              <a:ext cx="406932" cy="369332"/>
            </a:xfrm>
            <a:prstGeom prst="rect">
              <a:avLst/>
            </a:prstGeom>
            <a:noFill/>
          </p:spPr>
          <p:txBody>
            <a:bodyPr wrap="none" rtlCol="0">
              <a:spAutoFit/>
            </a:bodyPr>
            <a:lstStyle/>
            <a:p>
              <a:r>
                <a:rPr lang="en-US" dirty="0" smtClean="0"/>
                <a:t>81</a:t>
              </a:r>
              <a:endParaRPr lang="en-US" dirty="0"/>
            </a:p>
          </p:txBody>
        </p:sp>
      </p:grpSp>
      <p:sp>
        <p:nvSpPr>
          <p:cNvPr id="82" name="TextBox 81"/>
          <p:cNvSpPr txBox="1"/>
          <p:nvPr/>
        </p:nvSpPr>
        <p:spPr>
          <a:xfrm>
            <a:off x="1675322" y="3547821"/>
            <a:ext cx="477715" cy="461665"/>
          </a:xfrm>
          <a:prstGeom prst="rect">
            <a:avLst/>
          </a:prstGeom>
          <a:noFill/>
        </p:spPr>
        <p:txBody>
          <a:bodyPr wrap="none" rtlCol="0">
            <a:spAutoFit/>
          </a:bodyPr>
          <a:lstStyle/>
          <a:p>
            <a:r>
              <a:rPr lang="en-US" sz="2400" dirty="0" smtClean="0">
                <a:solidFill>
                  <a:srgbClr val="00FF00"/>
                </a:solidFill>
              </a:rPr>
              <a:t>76</a:t>
            </a:r>
            <a:endParaRPr lang="en-US" sz="2400" dirty="0">
              <a:solidFill>
                <a:srgbClr val="00FF00"/>
              </a:solidFill>
            </a:endParaRPr>
          </a:p>
        </p:txBody>
      </p:sp>
      <p:sp>
        <p:nvSpPr>
          <p:cNvPr id="83" name="TextBox 82"/>
          <p:cNvSpPr txBox="1"/>
          <p:nvPr/>
        </p:nvSpPr>
        <p:spPr>
          <a:xfrm>
            <a:off x="4627888" y="3547821"/>
            <a:ext cx="454271" cy="461665"/>
          </a:xfrm>
          <a:prstGeom prst="rect">
            <a:avLst/>
          </a:prstGeom>
          <a:noFill/>
        </p:spPr>
        <p:txBody>
          <a:bodyPr wrap="none" rtlCol="0">
            <a:spAutoFit/>
          </a:bodyPr>
          <a:lstStyle/>
          <a:p>
            <a:r>
              <a:rPr lang="en-US" sz="2400" dirty="0" smtClean="0">
                <a:solidFill>
                  <a:srgbClr val="FF0000"/>
                </a:solidFill>
              </a:rPr>
              <a:t>71</a:t>
            </a:r>
            <a:endParaRPr lang="en-US" sz="2400" dirty="0">
              <a:solidFill>
                <a:srgbClr val="FF0000"/>
              </a:solidFill>
            </a:endParaRPr>
          </a:p>
        </p:txBody>
      </p:sp>
      <p:sp>
        <p:nvSpPr>
          <p:cNvPr id="84" name="TextBox 83"/>
          <p:cNvSpPr txBox="1"/>
          <p:nvPr/>
        </p:nvSpPr>
        <p:spPr>
          <a:xfrm>
            <a:off x="7292920" y="3547821"/>
            <a:ext cx="501159" cy="461665"/>
          </a:xfrm>
          <a:prstGeom prst="rect">
            <a:avLst/>
          </a:prstGeom>
          <a:noFill/>
        </p:spPr>
        <p:txBody>
          <a:bodyPr wrap="none" rtlCol="0">
            <a:spAutoFit/>
          </a:bodyPr>
          <a:lstStyle/>
          <a:p>
            <a:r>
              <a:rPr lang="en-US" sz="2400" dirty="0" smtClean="0">
                <a:solidFill>
                  <a:srgbClr val="FF0000"/>
                </a:solidFill>
              </a:rPr>
              <a:t>80</a:t>
            </a:r>
            <a:endParaRPr lang="en-US" sz="2400" dirty="0">
              <a:solidFill>
                <a:srgbClr val="FF0000"/>
              </a:solidFill>
            </a:endParaRPr>
          </a:p>
        </p:txBody>
      </p:sp>
      <p:sp>
        <p:nvSpPr>
          <p:cNvPr id="86" name="TextBox 85"/>
          <p:cNvSpPr txBox="1"/>
          <p:nvPr/>
        </p:nvSpPr>
        <p:spPr>
          <a:xfrm>
            <a:off x="4662012" y="4574882"/>
            <a:ext cx="477715" cy="461665"/>
          </a:xfrm>
          <a:prstGeom prst="rect">
            <a:avLst/>
          </a:prstGeom>
          <a:noFill/>
        </p:spPr>
        <p:txBody>
          <a:bodyPr wrap="none" rtlCol="0">
            <a:spAutoFit/>
          </a:bodyPr>
          <a:lstStyle/>
          <a:p>
            <a:r>
              <a:rPr lang="en-US" sz="2400" dirty="0" smtClean="0">
                <a:solidFill>
                  <a:srgbClr val="00FF00"/>
                </a:solidFill>
              </a:rPr>
              <a:t>76</a:t>
            </a:r>
            <a:endParaRPr lang="en-US" sz="2400" dirty="0">
              <a:solidFill>
                <a:srgbClr val="00FF00"/>
              </a:solidFill>
            </a:endParaRPr>
          </a:p>
        </p:txBody>
      </p:sp>
      <p:sp>
        <p:nvSpPr>
          <p:cNvPr id="87" name="TextBox 86"/>
          <p:cNvSpPr txBox="1"/>
          <p:nvPr/>
        </p:nvSpPr>
        <p:spPr>
          <a:xfrm>
            <a:off x="4097254" y="5303701"/>
            <a:ext cx="1625866" cy="461665"/>
          </a:xfrm>
          <a:prstGeom prst="rect">
            <a:avLst/>
          </a:prstGeom>
          <a:noFill/>
        </p:spPr>
        <p:txBody>
          <a:bodyPr wrap="none" rtlCol="0">
            <a:spAutoFit/>
          </a:bodyPr>
          <a:lstStyle/>
          <a:p>
            <a:r>
              <a:rPr lang="en-US" sz="2400" dirty="0" smtClean="0">
                <a:solidFill>
                  <a:srgbClr val="00FF00"/>
                </a:solidFill>
              </a:rPr>
              <a:t>76 </a:t>
            </a:r>
            <a:r>
              <a:rPr lang="en-US" sz="2400" dirty="0" smtClean="0"/>
              <a:t>+</a:t>
            </a:r>
            <a:r>
              <a:rPr lang="en-US" sz="2400" dirty="0" smtClean="0">
                <a:solidFill>
                  <a:srgbClr val="00FF00"/>
                </a:solidFill>
              </a:rPr>
              <a:t> </a:t>
            </a:r>
            <a:r>
              <a:rPr lang="en-US" sz="2400" dirty="0" smtClean="0">
                <a:solidFill>
                  <a:srgbClr val="FF0000"/>
                </a:solidFill>
              </a:rPr>
              <a:t>71</a:t>
            </a:r>
            <a:r>
              <a:rPr lang="en-US" sz="2400" dirty="0" smtClean="0">
                <a:solidFill>
                  <a:srgbClr val="00FF00"/>
                </a:solidFill>
              </a:rPr>
              <a:t> </a:t>
            </a:r>
            <a:r>
              <a:rPr lang="en-US" sz="2400" dirty="0" smtClean="0"/>
              <a:t>+</a:t>
            </a:r>
            <a:r>
              <a:rPr lang="en-US" sz="2400" dirty="0" smtClean="0">
                <a:solidFill>
                  <a:srgbClr val="00FF00"/>
                </a:solidFill>
              </a:rPr>
              <a:t> </a:t>
            </a:r>
            <a:r>
              <a:rPr lang="en-US" sz="2400" dirty="0" smtClean="0">
                <a:solidFill>
                  <a:srgbClr val="FF0000"/>
                </a:solidFill>
              </a:rPr>
              <a:t>80</a:t>
            </a:r>
            <a:endParaRPr lang="en-US" sz="2400" dirty="0">
              <a:solidFill>
                <a:srgbClr val="FF0000"/>
              </a:solidFill>
            </a:endParaRPr>
          </a:p>
        </p:txBody>
      </p:sp>
    </p:spTree>
    <p:extLst>
      <p:ext uri="{BB962C8B-B14F-4D97-AF65-F5344CB8AC3E}">
        <p14:creationId xmlns:p14="http://schemas.microsoft.com/office/powerpoint/2010/main" val="3101702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6"/>
                                        </p:tgtEl>
                                      </p:cBhvr>
                                    </p:animEffect>
                                    <p:set>
                                      <p:cBhvr>
                                        <p:cTn id="12" dur="1" fill="hold">
                                          <p:stCondLst>
                                            <p:cond delay="499"/>
                                          </p:stCondLst>
                                        </p:cTn>
                                        <p:tgtEl>
                                          <p:spTgt spid="96"/>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97"/>
                                        </p:tgtEl>
                                      </p:cBhvr>
                                    </p:animEffect>
                                    <p:set>
                                      <p:cBhvr>
                                        <p:cTn id="20" dur="1" fill="hold">
                                          <p:stCondLst>
                                            <p:cond delay="499"/>
                                          </p:stCondLst>
                                        </p:cTn>
                                        <p:tgtEl>
                                          <p:spTgt spid="97"/>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20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7" grpId="0"/>
      <p:bldP spid="98" grpId="0"/>
      <p:bldP spid="82" grpId="0"/>
      <p:bldP spid="83" grpId="0"/>
      <p:bldP spid="84" grpId="0"/>
      <p:bldP spid="86" grpId="0"/>
      <p:bldP spid="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s2.0-S0022283600940427-gr1.gif"/>
          <p:cNvPicPr>
            <a:picLocks/>
          </p:cNvPicPr>
          <p:nvPr/>
        </p:nvPicPr>
        <p:blipFill>
          <a:blip r:embed="rId3"/>
          <a:srcRect b="72074"/>
          <a:stretch>
            <a:fillRect/>
          </a:stretch>
        </p:blipFill>
        <p:spPr>
          <a:xfrm>
            <a:off x="3286946" y="1274248"/>
            <a:ext cx="2687301" cy="1915171"/>
          </a:xfrm>
          <a:prstGeom prst="rect">
            <a:avLst/>
          </a:prstGeom>
        </p:spPr>
      </p:pic>
      <p:grpSp>
        <p:nvGrpSpPr>
          <p:cNvPr id="2" name="Group 17"/>
          <p:cNvGrpSpPr/>
          <p:nvPr/>
        </p:nvGrpSpPr>
        <p:grpSpPr>
          <a:xfrm>
            <a:off x="7641163" y="4205853"/>
            <a:ext cx="1338884" cy="1499065"/>
            <a:chOff x="7323873" y="4531247"/>
            <a:chExt cx="1891562" cy="2117341"/>
          </a:xfrm>
        </p:grpSpPr>
        <p:pic>
          <p:nvPicPr>
            <p:cNvPr id="10" name="Picture 9" descr="09octfbpKato.jpg"/>
            <p:cNvPicPr>
              <a:picLocks noChangeAspect="1"/>
            </p:cNvPicPr>
            <p:nvPr/>
          </p:nvPicPr>
          <p:blipFill>
            <a:blip r:embed="rId4"/>
            <a:stretch>
              <a:fillRect/>
            </a:stretch>
          </p:blipFill>
          <p:spPr>
            <a:xfrm>
              <a:off x="7459653" y="4531247"/>
              <a:ext cx="1620001" cy="1799999"/>
            </a:xfrm>
            <a:prstGeom prst="ellipse">
              <a:avLst/>
            </a:prstGeom>
            <a:ln>
              <a:noFill/>
            </a:ln>
            <a:effectLst>
              <a:softEdge rad="112500"/>
            </a:effectLst>
          </p:spPr>
        </p:pic>
        <p:sp>
          <p:nvSpPr>
            <p:cNvPr id="11" name="Rectangle 1"/>
            <p:cNvSpPr txBox="1">
              <a:spLocks noChangeArrowheads="1"/>
            </p:cNvSpPr>
            <p:nvPr/>
          </p:nvSpPr>
          <p:spPr bwMode="auto">
            <a:xfrm>
              <a:off x="7323873" y="6282485"/>
              <a:ext cx="1891562" cy="366103"/>
            </a:xfrm>
            <a:prstGeom prst="rect">
              <a:avLst/>
            </a:prstGeom>
            <a:noFill/>
            <a:ln w="9525">
              <a:noFill/>
              <a:miter lim="800000"/>
              <a:headEnd/>
              <a:tailEnd/>
            </a:ln>
          </p:spPr>
          <p:txBody>
            <a:bodyPr lIns="0" tIns="0" rIns="0" bIns="0"/>
            <a:lstStyle/>
            <a:p>
              <a:pPr algn="ctr">
                <a:lnSpc>
                  <a:spcPct val="95000"/>
                </a:lnSpc>
                <a:defRPr/>
              </a:pPr>
              <a:r>
                <a:rPr lang="en-US" sz="1400" kern="0" dirty="0" smtClean="0">
                  <a:solidFill>
                    <a:srgbClr val="FFFFFF"/>
                  </a:solidFill>
                  <a:latin typeface="Arial" charset="0"/>
                  <a:ea typeface="ＭＳ Ｐゴシック" charset="-128"/>
                  <a:cs typeface="ＭＳ Ｐゴシック" charset="-128"/>
                </a:rPr>
                <a:t>MAFFT</a:t>
              </a:r>
              <a:endParaRPr lang="en-US" sz="1400" kern="0" dirty="0">
                <a:solidFill>
                  <a:srgbClr val="FFFFFF"/>
                </a:solidFill>
                <a:latin typeface="Arial" charset="0"/>
                <a:ea typeface="ＭＳ Ｐゴシック" charset="-128"/>
                <a:cs typeface="ＭＳ Ｐゴシック" charset="-128"/>
              </a:endParaRPr>
            </a:p>
          </p:txBody>
        </p:sp>
      </p:grpSp>
      <p:grpSp>
        <p:nvGrpSpPr>
          <p:cNvPr id="3" name="Group 15"/>
          <p:cNvGrpSpPr/>
          <p:nvPr/>
        </p:nvGrpSpPr>
        <p:grpSpPr>
          <a:xfrm>
            <a:off x="6868584" y="3751173"/>
            <a:ext cx="1312334" cy="1287896"/>
            <a:chOff x="6040154" y="2965702"/>
            <a:chExt cx="1800000" cy="2048827"/>
          </a:xfrm>
        </p:grpSpPr>
        <p:pic>
          <p:nvPicPr>
            <p:cNvPr id="12" name="Picture 11" descr="crib139u1rib139s305i.png"/>
            <p:cNvPicPr>
              <a:picLocks noChangeAspect="1"/>
            </p:cNvPicPr>
            <p:nvPr/>
          </p:nvPicPr>
          <p:blipFill>
            <a:blip r:embed="rId5"/>
            <a:stretch>
              <a:fillRect/>
            </a:stretch>
          </p:blipFill>
          <p:spPr>
            <a:xfrm>
              <a:off x="6040154" y="2965702"/>
              <a:ext cx="1800000" cy="1800000"/>
            </a:xfrm>
            <a:prstGeom prst="ellipse">
              <a:avLst/>
            </a:prstGeom>
            <a:ln>
              <a:noFill/>
            </a:ln>
            <a:effectLst>
              <a:softEdge rad="88900"/>
            </a:effectLst>
          </p:spPr>
        </p:pic>
        <p:sp>
          <p:nvSpPr>
            <p:cNvPr id="13" name="Rectangle 1"/>
            <p:cNvSpPr txBox="1">
              <a:spLocks noChangeArrowheads="1"/>
            </p:cNvSpPr>
            <p:nvPr/>
          </p:nvSpPr>
          <p:spPr bwMode="auto">
            <a:xfrm>
              <a:off x="6441333" y="4667316"/>
              <a:ext cx="997642" cy="347213"/>
            </a:xfrm>
            <a:prstGeom prst="rect">
              <a:avLst/>
            </a:prstGeom>
            <a:noFill/>
            <a:ln w="9525">
              <a:noFill/>
              <a:miter lim="800000"/>
              <a:headEnd/>
              <a:tailEnd/>
            </a:ln>
          </p:spPr>
          <p:txBody>
            <a:bodyPr lIns="0" tIns="0" rIns="0" bIns="0"/>
            <a:lstStyle/>
            <a:p>
              <a:pPr algn="ctr">
                <a:lnSpc>
                  <a:spcPct val="95000"/>
                </a:lnSpc>
                <a:defRPr/>
              </a:pPr>
              <a:r>
                <a:rPr lang="en-US" sz="1400" kern="0" dirty="0" err="1" smtClean="0">
                  <a:solidFill>
                    <a:srgbClr val="FFFFFF"/>
                  </a:solidFill>
                  <a:latin typeface="Arial" charset="0"/>
                  <a:ea typeface="ＭＳ Ｐゴシック" charset="-128"/>
                  <a:cs typeface="ＭＳ Ｐゴシック" charset="-128"/>
                </a:rPr>
                <a:t>Kalign</a:t>
              </a:r>
              <a:endParaRPr lang="en-US" sz="1400" kern="0" dirty="0">
                <a:solidFill>
                  <a:srgbClr val="FFFFFF"/>
                </a:solidFill>
                <a:latin typeface="Arial" charset="0"/>
                <a:ea typeface="ＭＳ Ｐゴシック" charset="-128"/>
                <a:cs typeface="ＭＳ Ｐゴシック" charset="-128"/>
              </a:endParaRPr>
            </a:p>
          </p:txBody>
        </p:sp>
      </p:grpSp>
      <p:grpSp>
        <p:nvGrpSpPr>
          <p:cNvPr id="6" name="Group 16"/>
          <p:cNvGrpSpPr/>
          <p:nvPr/>
        </p:nvGrpSpPr>
        <p:grpSpPr>
          <a:xfrm>
            <a:off x="6132214" y="4384344"/>
            <a:ext cx="1161055" cy="1320573"/>
            <a:chOff x="4810086" y="4531247"/>
            <a:chExt cx="1651000" cy="2076664"/>
          </a:xfrm>
        </p:grpSpPr>
        <p:pic>
          <p:nvPicPr>
            <p:cNvPr id="8" name="Picture 7" descr="robert_edgar_365602614.jpg"/>
            <p:cNvPicPr>
              <a:picLocks noChangeAspect="1"/>
            </p:cNvPicPr>
            <p:nvPr/>
          </p:nvPicPr>
          <p:blipFill>
            <a:blip r:embed="rId6"/>
            <a:stretch>
              <a:fillRect/>
            </a:stretch>
          </p:blipFill>
          <p:spPr>
            <a:xfrm>
              <a:off x="4867862" y="4531247"/>
              <a:ext cx="1535449" cy="1800000"/>
            </a:xfrm>
            <a:prstGeom prst="ellipse">
              <a:avLst/>
            </a:prstGeom>
            <a:ln>
              <a:noFill/>
            </a:ln>
            <a:effectLst>
              <a:softEdge rad="112500"/>
            </a:effectLst>
          </p:spPr>
        </p:pic>
        <p:sp>
          <p:nvSpPr>
            <p:cNvPr id="9" name="Rectangle 1"/>
            <p:cNvSpPr txBox="1">
              <a:spLocks noChangeArrowheads="1"/>
            </p:cNvSpPr>
            <p:nvPr/>
          </p:nvSpPr>
          <p:spPr bwMode="auto">
            <a:xfrm>
              <a:off x="4810086" y="6282773"/>
              <a:ext cx="1651000" cy="325138"/>
            </a:xfrm>
            <a:prstGeom prst="rect">
              <a:avLst/>
            </a:prstGeom>
            <a:noFill/>
            <a:ln w="9525">
              <a:noFill/>
              <a:miter lim="800000"/>
              <a:headEnd/>
              <a:tailEnd/>
            </a:ln>
          </p:spPr>
          <p:txBody>
            <a:bodyPr lIns="0" tIns="0" rIns="0" bIns="0"/>
            <a:lstStyle/>
            <a:p>
              <a:pPr algn="ctr">
                <a:lnSpc>
                  <a:spcPct val="95000"/>
                </a:lnSpc>
                <a:defRPr/>
              </a:pPr>
              <a:r>
                <a:rPr lang="en-US" sz="1400" kern="0" dirty="0" smtClean="0">
                  <a:solidFill>
                    <a:srgbClr val="FFFFFF"/>
                  </a:solidFill>
                  <a:latin typeface="Arial" charset="0"/>
                  <a:ea typeface="ＭＳ Ｐゴシック" charset="-128"/>
                  <a:cs typeface="ＭＳ Ｐゴシック" charset="-128"/>
                </a:rPr>
                <a:t>MUSCLE</a:t>
              </a:r>
              <a:endParaRPr lang="en-US" sz="1400" kern="0" dirty="0">
                <a:solidFill>
                  <a:srgbClr val="FFFFFF"/>
                </a:solidFill>
                <a:latin typeface="Arial" charset="0"/>
                <a:ea typeface="ＭＳ Ｐゴシック" charset="-128"/>
                <a:cs typeface="ＭＳ Ｐゴシック" charset="-128"/>
              </a:endParaRPr>
            </a:p>
          </p:txBody>
        </p:sp>
      </p:grpSp>
      <p:sp>
        <p:nvSpPr>
          <p:cNvPr id="20" name="Rectangle 19"/>
          <p:cNvSpPr/>
          <p:nvPr/>
        </p:nvSpPr>
        <p:spPr>
          <a:xfrm>
            <a:off x="0" y="6383503"/>
            <a:ext cx="9144000" cy="400110"/>
          </a:xfrm>
          <a:prstGeom prst="rect">
            <a:avLst/>
          </a:prstGeom>
        </p:spPr>
        <p:txBody>
          <a:bodyPr wrap="square">
            <a:spAutoFit/>
          </a:bodyPr>
          <a:lstStyle/>
          <a:p>
            <a:r>
              <a:rPr lang="en-US" sz="1000" dirty="0" err="1" smtClean="0">
                <a:solidFill>
                  <a:srgbClr val="FFFFFF"/>
                </a:solidFill>
              </a:rPr>
              <a:t>Probcons</a:t>
            </a:r>
            <a:r>
              <a:rPr lang="en-US" sz="1000" dirty="0" smtClean="0">
                <a:solidFill>
                  <a:srgbClr val="FFFFFF"/>
                </a:solidFill>
              </a:rPr>
              <a:t>: C. B. Do, M. S. P. </a:t>
            </a:r>
            <a:r>
              <a:rPr lang="en-US" sz="1000" dirty="0" err="1" smtClean="0">
                <a:solidFill>
                  <a:srgbClr val="FFFFFF"/>
                </a:solidFill>
              </a:rPr>
              <a:t>Mahabhashyam</a:t>
            </a:r>
            <a:r>
              <a:rPr lang="en-US" sz="1000" dirty="0" smtClean="0">
                <a:solidFill>
                  <a:srgbClr val="FFFFFF"/>
                </a:solidFill>
              </a:rPr>
              <a:t>, M. </a:t>
            </a:r>
            <a:r>
              <a:rPr lang="en-US" sz="1000" dirty="0" err="1" smtClean="0">
                <a:solidFill>
                  <a:srgbClr val="FFFFFF"/>
                </a:solidFill>
              </a:rPr>
              <a:t>Brudno</a:t>
            </a:r>
            <a:r>
              <a:rPr lang="en-US" sz="1000" dirty="0" smtClean="0">
                <a:solidFill>
                  <a:srgbClr val="FFFFFF"/>
                </a:solidFill>
              </a:rPr>
              <a:t>, S. </a:t>
            </a:r>
            <a:r>
              <a:rPr lang="en-US" sz="1000" dirty="0" err="1" smtClean="0">
                <a:solidFill>
                  <a:srgbClr val="FFFFFF"/>
                </a:solidFill>
              </a:rPr>
              <a:t>Batzoglou</a:t>
            </a:r>
            <a:r>
              <a:rPr lang="en-US" sz="1000" dirty="0" smtClean="0">
                <a:solidFill>
                  <a:srgbClr val="FFFFFF"/>
                </a:solidFill>
              </a:rPr>
              <a:t>, Genome Res (2005). MAFFT: K. </a:t>
            </a:r>
            <a:r>
              <a:rPr lang="en-US" sz="1000" dirty="0" err="1" smtClean="0">
                <a:solidFill>
                  <a:srgbClr val="FFFFFF"/>
                </a:solidFill>
              </a:rPr>
              <a:t>Katoh</a:t>
            </a:r>
            <a:r>
              <a:rPr lang="en-US" sz="1000" dirty="0" smtClean="0">
                <a:solidFill>
                  <a:srgbClr val="FFFFFF"/>
                </a:solidFill>
              </a:rPr>
              <a:t>, K. Misawa, K. </a:t>
            </a:r>
            <a:r>
              <a:rPr lang="en-US" sz="1000" dirty="0" err="1" smtClean="0">
                <a:solidFill>
                  <a:srgbClr val="FFFFFF"/>
                </a:solidFill>
              </a:rPr>
              <a:t>Kuma</a:t>
            </a:r>
            <a:r>
              <a:rPr lang="en-US" sz="1000" dirty="0" smtClean="0">
                <a:solidFill>
                  <a:srgbClr val="FFFFFF"/>
                </a:solidFill>
              </a:rPr>
              <a:t>, T. Miyata, Nucleic Acids Res., (2002).	</a:t>
            </a:r>
          </a:p>
          <a:p>
            <a:r>
              <a:rPr lang="en-US" sz="1000" dirty="0" smtClean="0">
                <a:solidFill>
                  <a:srgbClr val="FFFFFF"/>
                </a:solidFill>
              </a:rPr>
              <a:t>MUSCLE: R. C. Edgar, </a:t>
            </a:r>
            <a:r>
              <a:rPr lang="en-US" sz="1000" dirty="0" err="1" smtClean="0">
                <a:solidFill>
                  <a:srgbClr val="FFFFFF"/>
                </a:solidFill>
              </a:rPr>
              <a:t>Nucl</a:t>
            </a:r>
            <a:r>
              <a:rPr lang="en-US" sz="1000" dirty="0" smtClean="0">
                <a:solidFill>
                  <a:srgbClr val="FFFFFF"/>
                </a:solidFill>
              </a:rPr>
              <a:t>. Acids Res. (2004). 					       Kalign: T. </a:t>
            </a:r>
            <a:r>
              <a:rPr lang="en-US" sz="1000" dirty="0" err="1" smtClean="0">
                <a:solidFill>
                  <a:srgbClr val="FFFFFF"/>
                </a:solidFill>
              </a:rPr>
              <a:t>Lassmann</a:t>
            </a:r>
            <a:r>
              <a:rPr lang="en-US" sz="1000" dirty="0" smtClean="0">
                <a:solidFill>
                  <a:srgbClr val="FFFFFF"/>
                </a:solidFill>
              </a:rPr>
              <a:t>, E. L. L. </a:t>
            </a:r>
            <a:r>
              <a:rPr lang="en-US" sz="1000" dirty="0" err="1" smtClean="0">
                <a:solidFill>
                  <a:srgbClr val="FFFFFF"/>
                </a:solidFill>
              </a:rPr>
              <a:t>Sonnhammer</a:t>
            </a:r>
            <a:r>
              <a:rPr lang="en-US" sz="1000" dirty="0" smtClean="0">
                <a:solidFill>
                  <a:srgbClr val="FFFFFF"/>
                </a:solidFill>
              </a:rPr>
              <a:t>, BMC Bioinformatics (2005).	</a:t>
            </a:r>
            <a:endParaRPr lang="en-US" sz="1000" dirty="0">
              <a:solidFill>
                <a:srgbClr val="FFFFFF"/>
              </a:solidFill>
            </a:endParaRPr>
          </a:p>
        </p:txBody>
      </p:sp>
      <p:pic>
        <p:nvPicPr>
          <p:cNvPr id="21" name="Picture 20" descr="e-ensembl.png"/>
          <p:cNvPicPr>
            <a:picLocks noChangeAspect="1"/>
          </p:cNvPicPr>
          <p:nvPr/>
        </p:nvPicPr>
        <p:blipFill>
          <a:blip r:embed="rId7"/>
          <a:stretch>
            <a:fillRect/>
          </a:stretch>
        </p:blipFill>
        <p:spPr>
          <a:xfrm>
            <a:off x="7699939" y="5704917"/>
            <a:ext cx="1184000" cy="288000"/>
          </a:xfrm>
          <a:prstGeom prst="rect">
            <a:avLst/>
          </a:prstGeom>
        </p:spPr>
      </p:pic>
      <p:sp>
        <p:nvSpPr>
          <p:cNvPr id="30" name="TextBox 29"/>
          <p:cNvSpPr txBox="1"/>
          <p:nvPr/>
        </p:nvSpPr>
        <p:spPr>
          <a:xfrm>
            <a:off x="3675448" y="701758"/>
            <a:ext cx="1867969"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none" rtlCol="0" anchor="ctr">
            <a:spAutoFit/>
          </a:bodyPr>
          <a:lstStyle/>
          <a:p>
            <a:pPr algn="ctr"/>
            <a:r>
              <a:rPr lang="en-US" sz="2400" dirty="0" err="1" smtClean="0">
                <a:solidFill>
                  <a:srgbClr val="FFFFFF"/>
                </a:solidFill>
              </a:rPr>
              <a:t>TCS_Original</a:t>
            </a:r>
            <a:endParaRPr lang="en-US" sz="2400" dirty="0">
              <a:solidFill>
                <a:srgbClr val="FFFFFF"/>
              </a:solidFill>
            </a:endParaRPr>
          </a:p>
        </p:txBody>
      </p:sp>
      <p:grpSp>
        <p:nvGrpSpPr>
          <p:cNvPr id="7" name="Group 42"/>
          <p:cNvGrpSpPr/>
          <p:nvPr/>
        </p:nvGrpSpPr>
        <p:grpSpPr>
          <a:xfrm>
            <a:off x="3058207" y="3450169"/>
            <a:ext cx="3074009" cy="1209315"/>
            <a:chOff x="3058207" y="3450169"/>
            <a:chExt cx="3074009" cy="1209315"/>
          </a:xfrm>
        </p:grpSpPr>
        <p:cxnSp>
          <p:nvCxnSpPr>
            <p:cNvPr id="32" name="Straight Arrow Connector 31"/>
            <p:cNvCxnSpPr>
              <a:endCxn id="37" idx="0"/>
            </p:cNvCxnSpPr>
            <p:nvPr/>
          </p:nvCxnSpPr>
          <p:spPr>
            <a:xfrm flipH="1">
              <a:off x="4640973" y="3450169"/>
              <a:ext cx="4" cy="978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37" idx="1"/>
            </p:cNvCxnSpPr>
            <p:nvPr/>
          </p:nvCxnSpPr>
          <p:spPr>
            <a:xfrm>
              <a:off x="3058207" y="4659482"/>
              <a:ext cx="10399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37" idx="3"/>
            </p:cNvCxnSpPr>
            <p:nvPr/>
          </p:nvCxnSpPr>
          <p:spPr>
            <a:xfrm flipH="1" flipV="1">
              <a:off x="5183775" y="4659482"/>
              <a:ext cx="948441"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4098171" y="4428649"/>
            <a:ext cx="1085604" cy="461665"/>
          </a:xfrm>
          <a:prstGeom prst="rect">
            <a:avLst/>
          </a:prstGeom>
          <a:noFill/>
        </p:spPr>
        <p:txBody>
          <a:bodyPr wrap="none" rtlCol="0">
            <a:spAutoFit/>
          </a:bodyPr>
          <a:lstStyle/>
          <a:p>
            <a:pPr algn="ctr"/>
            <a:r>
              <a:rPr lang="en-US" sz="2400" dirty="0" smtClean="0">
                <a:solidFill>
                  <a:srgbClr val="FFFFFF"/>
                </a:solidFill>
              </a:rPr>
              <a:t>Library</a:t>
            </a:r>
            <a:endParaRPr lang="en-US" sz="2400" dirty="0">
              <a:solidFill>
                <a:srgbClr val="FFFFFF"/>
              </a:solidFill>
            </a:endParaRPr>
          </a:p>
        </p:txBody>
      </p:sp>
      <p:grpSp>
        <p:nvGrpSpPr>
          <p:cNvPr id="14" name="Group 42"/>
          <p:cNvGrpSpPr/>
          <p:nvPr/>
        </p:nvGrpSpPr>
        <p:grpSpPr>
          <a:xfrm>
            <a:off x="191611" y="3902707"/>
            <a:ext cx="3078641" cy="1824000"/>
            <a:chOff x="302441" y="2927030"/>
            <a:chExt cx="2771348" cy="1368000"/>
          </a:xfrm>
        </p:grpSpPr>
        <p:pic>
          <p:nvPicPr>
            <p:cNvPr id="5" name="Picture 4" descr="gr28217rf1_1t.jpg"/>
            <p:cNvPicPr>
              <a:picLocks noChangeAspect="1"/>
            </p:cNvPicPr>
            <p:nvPr/>
          </p:nvPicPr>
          <p:blipFill>
            <a:blip r:embed="rId8"/>
            <a:stretch>
              <a:fillRect/>
            </a:stretch>
          </p:blipFill>
          <p:spPr>
            <a:xfrm>
              <a:off x="302441" y="2927030"/>
              <a:ext cx="1560346" cy="1368000"/>
            </a:xfrm>
            <a:prstGeom prst="rect">
              <a:avLst/>
            </a:prstGeom>
          </p:spPr>
        </p:pic>
        <p:sp>
          <p:nvSpPr>
            <p:cNvPr id="38" name="TextBox 37"/>
            <p:cNvSpPr txBox="1"/>
            <p:nvPr/>
          </p:nvSpPr>
          <p:spPr>
            <a:xfrm>
              <a:off x="1856466" y="3072421"/>
              <a:ext cx="1217323" cy="623248"/>
            </a:xfrm>
            <a:prstGeom prst="rect">
              <a:avLst/>
            </a:prstGeom>
            <a:noFill/>
          </p:spPr>
          <p:txBody>
            <a:bodyPr wrap="square" rtlCol="0">
              <a:spAutoFit/>
            </a:bodyPr>
            <a:lstStyle/>
            <a:p>
              <a:r>
                <a:rPr lang="en-US" sz="1600" dirty="0" err="1" smtClean="0"/>
                <a:t>ProbCons</a:t>
              </a:r>
              <a:r>
                <a:rPr lang="en-US" sz="1600" dirty="0" smtClean="0"/>
                <a:t> biphasic pair-HMM</a:t>
              </a:r>
              <a:endParaRPr lang="en-US" sz="1600" dirty="0"/>
            </a:p>
          </p:txBody>
        </p:sp>
      </p:grpSp>
      <p:sp>
        <p:nvSpPr>
          <p:cNvPr id="31" name="TextBox 30"/>
          <p:cNvSpPr txBox="1"/>
          <p:nvPr/>
        </p:nvSpPr>
        <p:spPr>
          <a:xfrm>
            <a:off x="1164144" y="3238953"/>
            <a:ext cx="699230" cy="461665"/>
          </a:xfrm>
          <a:prstGeom prst="rect">
            <a:avLst/>
          </a:prstGeom>
          <a:noFill/>
        </p:spPr>
        <p:txBody>
          <a:bodyPr wrap="none" rtlCol="0">
            <a:spAutoFit/>
          </a:bodyPr>
          <a:lstStyle/>
          <a:p>
            <a:r>
              <a:rPr lang="en-US" sz="2400" dirty="0" smtClean="0"/>
              <a:t>TCS</a:t>
            </a:r>
            <a:endParaRPr lang="en-US" sz="2400" dirty="0"/>
          </a:p>
        </p:txBody>
      </p:sp>
      <p:sp>
        <p:nvSpPr>
          <p:cNvPr id="36" name="TextBox 35"/>
          <p:cNvSpPr txBox="1"/>
          <p:nvPr/>
        </p:nvSpPr>
        <p:spPr>
          <a:xfrm>
            <a:off x="6901011" y="3238953"/>
            <a:ext cx="1257676" cy="461665"/>
          </a:xfrm>
          <a:prstGeom prst="rect">
            <a:avLst/>
          </a:prstGeom>
          <a:noFill/>
        </p:spPr>
        <p:txBody>
          <a:bodyPr wrap="none" rtlCol="0">
            <a:spAutoFit/>
          </a:bodyPr>
          <a:lstStyle/>
          <a:p>
            <a:r>
              <a:rPr lang="en-US" sz="2400" dirty="0" smtClean="0"/>
              <a:t>TCS_FM</a:t>
            </a:r>
            <a:endParaRPr lang="en-US" sz="2400" dirty="0"/>
          </a:p>
        </p:txBody>
      </p:sp>
    </p:spTree>
    <p:extLst>
      <p:ext uri="{BB962C8B-B14F-4D97-AF65-F5344CB8AC3E}">
        <p14:creationId xmlns:p14="http://schemas.microsoft.com/office/powerpoint/2010/main" val="141575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0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3489" y="2767862"/>
            <a:ext cx="6325628" cy="3970318"/>
          </a:xfrm>
          <a:prstGeom prst="rect">
            <a:avLst/>
          </a:prstGeom>
        </p:spPr>
        <p:txBody>
          <a:bodyPr wrap="square">
            <a:spAutoFit/>
          </a:bodyPr>
          <a:lstStyle/>
          <a:p>
            <a:r>
              <a:rPr lang="nl-NL" sz="1400" dirty="0">
                <a:latin typeface="Monaco"/>
                <a:cs typeface="Monaco"/>
              </a:rPr>
              <a:t>T-COFFEE, Version_9.01 (2012-01-27 09:40:38)</a:t>
            </a:r>
          </a:p>
          <a:p>
            <a:r>
              <a:rPr lang="nl-NL" sz="1400" dirty="0">
                <a:latin typeface="Monaco"/>
                <a:cs typeface="Monaco"/>
              </a:rPr>
              <a:t>Cedric Notredame </a:t>
            </a:r>
          </a:p>
          <a:p>
            <a:r>
              <a:rPr lang="nl-NL" sz="1400" dirty="0">
                <a:latin typeface="Monaco"/>
                <a:cs typeface="Monaco"/>
              </a:rPr>
              <a:t>CPU TIME:0 sec.</a:t>
            </a:r>
          </a:p>
          <a:p>
            <a:r>
              <a:rPr lang="nl-NL" sz="1400" dirty="0">
                <a:latin typeface="Monaco"/>
                <a:cs typeface="Monaco"/>
              </a:rPr>
              <a:t>SCORE=76</a:t>
            </a:r>
          </a:p>
          <a:p>
            <a:r>
              <a:rPr lang="nl-NL" sz="1400" dirty="0">
                <a:latin typeface="Monaco"/>
                <a:cs typeface="Monaco"/>
              </a:rPr>
              <a:t>*</a:t>
            </a:r>
          </a:p>
          <a:p>
            <a:r>
              <a:rPr lang="nl-NL" sz="1400" dirty="0">
                <a:latin typeface="Monaco"/>
                <a:cs typeface="Monaco"/>
              </a:rPr>
              <a:t> BAD AVG GOOD</a:t>
            </a:r>
          </a:p>
          <a:p>
            <a:r>
              <a:rPr lang="nl-NL" sz="1400" dirty="0">
                <a:latin typeface="Monaco"/>
                <a:cs typeface="Monaco"/>
              </a:rPr>
              <a:t>*</a:t>
            </a:r>
          </a:p>
          <a:p>
            <a:r>
              <a:rPr lang="nl-NL" sz="1400" dirty="0">
                <a:latin typeface="Monaco"/>
                <a:cs typeface="Monaco"/>
              </a:rPr>
              <a:t>1j46_A   :  74</a:t>
            </a:r>
          </a:p>
          <a:p>
            <a:r>
              <a:rPr lang="nl-NL" sz="1400" dirty="0">
                <a:latin typeface="Monaco"/>
                <a:cs typeface="Monaco"/>
              </a:rPr>
              <a:t>2lef_A   :  75</a:t>
            </a:r>
          </a:p>
          <a:p>
            <a:r>
              <a:rPr lang="nl-NL" sz="1400" dirty="0">
                <a:latin typeface="Monaco"/>
                <a:cs typeface="Monaco"/>
              </a:rPr>
              <a:t>1k99_A   :  77</a:t>
            </a:r>
          </a:p>
          <a:p>
            <a:r>
              <a:rPr lang="nl-NL" sz="1400" dirty="0">
                <a:latin typeface="Monaco"/>
                <a:cs typeface="Monaco"/>
              </a:rPr>
              <a:t>1aab_    :  72</a:t>
            </a:r>
          </a:p>
          <a:p>
            <a:r>
              <a:rPr lang="nl-NL" sz="1400" dirty="0" err="1">
                <a:latin typeface="Monaco"/>
                <a:cs typeface="Monaco"/>
              </a:rPr>
              <a:t>cons</a:t>
            </a:r>
            <a:r>
              <a:rPr lang="nl-NL" sz="1400" dirty="0">
                <a:latin typeface="Monaco"/>
                <a:cs typeface="Monaco"/>
              </a:rPr>
              <a:t>     :  76</a:t>
            </a:r>
          </a:p>
          <a:p>
            <a:endParaRPr lang="nl-NL" sz="1400" dirty="0">
              <a:latin typeface="Monaco"/>
              <a:cs typeface="Monaco"/>
            </a:endParaRPr>
          </a:p>
          <a:p>
            <a:r>
              <a:rPr lang="nl-NL" sz="1400" dirty="0">
                <a:latin typeface="Monaco"/>
                <a:cs typeface="Monaco"/>
              </a:rPr>
              <a:t>1j46_A   75------4566---677777777777777777776666--7789999</a:t>
            </a:r>
          </a:p>
          <a:p>
            <a:r>
              <a:rPr lang="nl-NL" sz="1400" dirty="0">
                <a:latin typeface="Monaco"/>
                <a:cs typeface="Monaco"/>
              </a:rPr>
              <a:t>2lef_A   6--------566---677777777777777777777766--7789999</a:t>
            </a:r>
          </a:p>
          <a:p>
            <a:r>
              <a:rPr lang="nl-NL" sz="1400" dirty="0">
                <a:latin typeface="Monaco"/>
                <a:cs typeface="Monaco"/>
              </a:rPr>
              <a:t>1k99_A   865454445667---777788887888888888877877--7789999</a:t>
            </a:r>
          </a:p>
          <a:p>
            <a:r>
              <a:rPr lang="nl-NL" sz="1400" dirty="0">
                <a:latin typeface="Monaco"/>
                <a:cs typeface="Monaco"/>
              </a:rPr>
              <a:t>1aab_    76------5665333566676666666666666666655336789999</a:t>
            </a:r>
          </a:p>
          <a:p>
            <a:r>
              <a:rPr lang="nl-NL" sz="1400" dirty="0" err="1">
                <a:latin typeface="Monaco"/>
                <a:cs typeface="Monaco"/>
              </a:rPr>
              <a:t>cons</a:t>
            </a:r>
            <a:r>
              <a:rPr lang="nl-NL" sz="1400" dirty="0">
                <a:latin typeface="Monaco"/>
                <a:cs typeface="Monaco"/>
              </a:rPr>
              <a:t>     641111113455122566777666666777777666655215689999</a:t>
            </a:r>
          </a:p>
        </p:txBody>
      </p:sp>
      <p:sp>
        <p:nvSpPr>
          <p:cNvPr id="7" name="Rectangle 6"/>
          <p:cNvSpPr/>
          <p:nvPr/>
        </p:nvSpPr>
        <p:spPr>
          <a:xfrm>
            <a:off x="934475" y="8595"/>
            <a:ext cx="7308013" cy="1600438"/>
          </a:xfrm>
          <a:prstGeom prst="rect">
            <a:avLst/>
          </a:prstGeom>
        </p:spPr>
        <p:txBody>
          <a:bodyPr wrap="square">
            <a:spAutoFit/>
          </a:bodyPr>
          <a:lstStyle/>
          <a:p>
            <a:r>
              <a:rPr lang="en-US" sz="1400" dirty="0">
                <a:latin typeface="Monaco"/>
                <a:cs typeface="Monaco"/>
              </a:rPr>
              <a:t>CLUSTAL W (1.83) multiple sequence alignment</a:t>
            </a:r>
          </a:p>
          <a:p>
            <a:endParaRPr lang="en-US" sz="1400" dirty="0">
              <a:latin typeface="Monaco"/>
              <a:cs typeface="Monaco"/>
            </a:endParaRPr>
          </a:p>
          <a:p>
            <a:r>
              <a:rPr lang="en-US" sz="1400" dirty="0">
                <a:latin typeface="Monaco"/>
                <a:cs typeface="Monaco"/>
              </a:rPr>
              <a:t>1j46_A          MQ------DRVKRP---MNAFIVWSRDQRRKMALENPRMRN--SEISKQL</a:t>
            </a:r>
          </a:p>
          <a:p>
            <a:r>
              <a:rPr lang="en-US" sz="1400" dirty="0">
                <a:latin typeface="Monaco"/>
                <a:cs typeface="Monaco"/>
              </a:rPr>
              <a:t>2lef_A          MH--------IKKP---LNAFMLYMKEMRANVVAESTLKES--AAINQIL</a:t>
            </a:r>
          </a:p>
          <a:p>
            <a:r>
              <a:rPr lang="en-US" sz="1400" dirty="0">
                <a:latin typeface="Monaco"/>
                <a:cs typeface="Monaco"/>
              </a:rPr>
              <a:t>1k99_A          MKKLKKHPDFPKKP---LTPYFRFFMEKRAKYAKLHPEMSN--LDLTKIL</a:t>
            </a:r>
          </a:p>
          <a:p>
            <a:r>
              <a:rPr lang="en-US" sz="1400" dirty="0">
                <a:latin typeface="Monaco"/>
                <a:cs typeface="Monaco"/>
              </a:rPr>
              <a:t>1aab_           GK------GDPKKPRGKMSSYAFFVQTSREEHKKKHPDASVNFSEFSKKC</a:t>
            </a:r>
          </a:p>
          <a:p>
            <a:r>
              <a:rPr lang="en-US" sz="1400" dirty="0">
                <a:latin typeface="Monaco"/>
                <a:cs typeface="Monaco"/>
              </a:rPr>
              <a:t>                 :         *:*   :..:  :    * :     .        :.: </a:t>
            </a:r>
          </a:p>
        </p:txBody>
      </p:sp>
      <p:sp>
        <p:nvSpPr>
          <p:cNvPr id="9" name="Rectangle 8"/>
          <p:cNvSpPr/>
          <p:nvPr/>
        </p:nvSpPr>
        <p:spPr>
          <a:xfrm>
            <a:off x="203661" y="2767862"/>
            <a:ext cx="2204384" cy="2462213"/>
          </a:xfrm>
          <a:prstGeom prst="rect">
            <a:avLst/>
          </a:prstGeom>
        </p:spPr>
        <p:txBody>
          <a:bodyPr wrap="square">
            <a:spAutoFit/>
          </a:bodyPr>
          <a:lstStyle/>
          <a:p>
            <a:r>
              <a:rPr lang="da-DK" sz="1400" dirty="0" err="1" smtClean="0">
                <a:latin typeface="Monaco"/>
                <a:cs typeface="Monaco"/>
              </a:rPr>
              <a:t>Col</a:t>
            </a:r>
            <a:r>
              <a:rPr lang="da-DK" sz="1400" dirty="0">
                <a:latin typeface="Monaco"/>
                <a:cs typeface="Monaco"/>
              </a:rPr>
              <a:t>	</a:t>
            </a:r>
            <a:r>
              <a:rPr lang="da-DK" sz="1400" dirty="0" err="1" smtClean="0">
                <a:latin typeface="Monaco"/>
                <a:cs typeface="Monaco"/>
              </a:rPr>
              <a:t>row</a:t>
            </a:r>
            <a:r>
              <a:rPr lang="da-DK" sz="1400" dirty="0" smtClean="0">
                <a:latin typeface="Monaco"/>
                <a:cs typeface="Monaco"/>
              </a:rPr>
              <a:t>	</a:t>
            </a:r>
            <a:r>
              <a:rPr lang="da-DK" sz="1400" dirty="0" err="1" smtClean="0">
                <a:latin typeface="Monaco"/>
                <a:cs typeface="Monaco"/>
              </a:rPr>
              <a:t>row</a:t>
            </a:r>
            <a:r>
              <a:rPr lang="da-DK" sz="1400" dirty="0" smtClean="0">
                <a:latin typeface="Monaco"/>
                <a:cs typeface="Monaco"/>
              </a:rPr>
              <a:t>	TCS</a:t>
            </a:r>
          </a:p>
          <a:p>
            <a:r>
              <a:rPr lang="da-DK" sz="1400" dirty="0" smtClean="0">
                <a:latin typeface="Monaco"/>
                <a:cs typeface="Monaco"/>
              </a:rPr>
              <a:t>1 	1 	2 	0.762</a:t>
            </a:r>
            <a:endParaRPr lang="da-DK" sz="1400" dirty="0">
              <a:latin typeface="Monaco"/>
              <a:cs typeface="Monaco"/>
            </a:endParaRPr>
          </a:p>
          <a:p>
            <a:r>
              <a:rPr lang="da-DK" sz="1400" dirty="0">
                <a:latin typeface="Monaco"/>
                <a:cs typeface="Monaco"/>
              </a:rPr>
              <a:t>1 </a:t>
            </a:r>
            <a:r>
              <a:rPr lang="da-DK" sz="1400" dirty="0" smtClean="0">
                <a:latin typeface="Monaco"/>
                <a:cs typeface="Monaco"/>
              </a:rPr>
              <a:t>	1 	3 	0.748</a:t>
            </a:r>
            <a:endParaRPr lang="da-DK" sz="1400" dirty="0">
              <a:latin typeface="Monaco"/>
              <a:cs typeface="Monaco"/>
            </a:endParaRPr>
          </a:p>
          <a:p>
            <a:r>
              <a:rPr lang="da-DK" sz="1400" dirty="0">
                <a:latin typeface="Monaco"/>
                <a:cs typeface="Monaco"/>
              </a:rPr>
              <a:t>1 </a:t>
            </a:r>
            <a:r>
              <a:rPr lang="da-DK" sz="1400" dirty="0" smtClean="0">
                <a:latin typeface="Monaco"/>
                <a:cs typeface="Monaco"/>
              </a:rPr>
              <a:t>	1 	4 	0.741</a:t>
            </a:r>
            <a:endParaRPr lang="da-DK" sz="1400" dirty="0">
              <a:latin typeface="Monaco"/>
              <a:cs typeface="Monaco"/>
            </a:endParaRPr>
          </a:p>
          <a:p>
            <a:r>
              <a:rPr lang="da-DK" sz="1400" dirty="0">
                <a:latin typeface="Monaco"/>
                <a:cs typeface="Monaco"/>
              </a:rPr>
              <a:t>1 </a:t>
            </a:r>
            <a:r>
              <a:rPr lang="da-DK" sz="1400" dirty="0" smtClean="0">
                <a:latin typeface="Monaco"/>
                <a:cs typeface="Monaco"/>
              </a:rPr>
              <a:t>	2 	3 	0.651</a:t>
            </a:r>
            <a:endParaRPr lang="da-DK" sz="1400" dirty="0">
              <a:latin typeface="Monaco"/>
              <a:cs typeface="Monaco"/>
            </a:endParaRPr>
          </a:p>
          <a:p>
            <a:r>
              <a:rPr lang="da-DK" sz="1400" dirty="0">
                <a:latin typeface="Monaco"/>
                <a:cs typeface="Monaco"/>
              </a:rPr>
              <a:t>1 </a:t>
            </a:r>
            <a:r>
              <a:rPr lang="da-DK" sz="1400" dirty="0" smtClean="0">
                <a:latin typeface="Monaco"/>
                <a:cs typeface="Monaco"/>
              </a:rPr>
              <a:t>	2 	4 	0.677</a:t>
            </a:r>
            <a:endParaRPr lang="da-DK" sz="1400" dirty="0">
              <a:latin typeface="Monaco"/>
              <a:cs typeface="Monaco"/>
            </a:endParaRPr>
          </a:p>
          <a:p>
            <a:r>
              <a:rPr lang="da-DK" sz="1400" dirty="0">
                <a:latin typeface="Monaco"/>
                <a:cs typeface="Monaco"/>
              </a:rPr>
              <a:t>1 </a:t>
            </a:r>
            <a:r>
              <a:rPr lang="da-DK" sz="1400" dirty="0" smtClean="0">
                <a:latin typeface="Monaco"/>
                <a:cs typeface="Monaco"/>
              </a:rPr>
              <a:t>	3 	4 	0.693</a:t>
            </a:r>
            <a:endParaRPr lang="da-DK" sz="1400" dirty="0">
              <a:latin typeface="Monaco"/>
              <a:cs typeface="Monaco"/>
            </a:endParaRPr>
          </a:p>
          <a:p>
            <a:r>
              <a:rPr lang="da-DK" sz="1400" dirty="0">
                <a:latin typeface="Monaco"/>
                <a:cs typeface="Monaco"/>
              </a:rPr>
              <a:t>2 </a:t>
            </a:r>
            <a:r>
              <a:rPr lang="da-DK" sz="1400" dirty="0" smtClean="0">
                <a:latin typeface="Monaco"/>
                <a:cs typeface="Monaco"/>
              </a:rPr>
              <a:t>	1 	3 	0.562</a:t>
            </a:r>
            <a:endParaRPr lang="da-DK" sz="1400" dirty="0">
              <a:latin typeface="Monaco"/>
              <a:cs typeface="Monaco"/>
            </a:endParaRPr>
          </a:p>
          <a:p>
            <a:r>
              <a:rPr lang="da-DK" sz="1400" dirty="0">
                <a:latin typeface="Monaco"/>
                <a:cs typeface="Monaco"/>
              </a:rPr>
              <a:t>2 </a:t>
            </a:r>
            <a:r>
              <a:rPr lang="da-DK" sz="1400" dirty="0" smtClean="0">
                <a:latin typeface="Monaco"/>
                <a:cs typeface="Monaco"/>
              </a:rPr>
              <a:t>	1 	4	0.632</a:t>
            </a:r>
            <a:endParaRPr lang="da-DK" sz="1400" dirty="0">
              <a:latin typeface="Monaco"/>
              <a:cs typeface="Monaco"/>
            </a:endParaRPr>
          </a:p>
          <a:p>
            <a:r>
              <a:rPr lang="da-DK" sz="1400" dirty="0">
                <a:latin typeface="Monaco"/>
                <a:cs typeface="Monaco"/>
              </a:rPr>
              <a:t>2 </a:t>
            </a:r>
            <a:r>
              <a:rPr lang="da-DK" sz="1400" dirty="0" smtClean="0">
                <a:latin typeface="Monaco"/>
                <a:cs typeface="Monaco"/>
              </a:rPr>
              <a:t>	3 	4 	0.526</a:t>
            </a:r>
            <a:endParaRPr lang="da-DK" sz="1400" dirty="0">
              <a:latin typeface="Monaco"/>
              <a:cs typeface="Monaco"/>
            </a:endParaRPr>
          </a:p>
          <a:p>
            <a:r>
              <a:rPr lang="da-DK" sz="1400" dirty="0" smtClean="0">
                <a:latin typeface="Monaco"/>
                <a:cs typeface="Monaco"/>
              </a:rPr>
              <a:t>…</a:t>
            </a:r>
            <a:endParaRPr lang="da-DK" sz="1400" dirty="0">
              <a:latin typeface="Monaco"/>
              <a:cs typeface="Monaco"/>
            </a:endParaRPr>
          </a:p>
        </p:txBody>
      </p:sp>
      <p:grpSp>
        <p:nvGrpSpPr>
          <p:cNvPr id="6" name="Group 5"/>
          <p:cNvGrpSpPr/>
          <p:nvPr/>
        </p:nvGrpSpPr>
        <p:grpSpPr>
          <a:xfrm>
            <a:off x="4104769" y="1609033"/>
            <a:ext cx="956512" cy="1158829"/>
            <a:chOff x="4104769" y="1609033"/>
            <a:chExt cx="956512" cy="1158829"/>
          </a:xfrm>
        </p:grpSpPr>
        <p:sp>
          <p:nvSpPr>
            <p:cNvPr id="10" name="Down Arrow 9"/>
            <p:cNvSpPr/>
            <p:nvPr/>
          </p:nvSpPr>
          <p:spPr>
            <a:xfrm>
              <a:off x="4284472" y="1609033"/>
              <a:ext cx="575056" cy="1158829"/>
            </a:xfrm>
            <a:prstGeom prst="downArrow">
              <a:avLst/>
            </a:prstGeom>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dirty="0"/>
            </a:p>
          </p:txBody>
        </p:sp>
        <p:sp>
          <p:nvSpPr>
            <p:cNvPr id="11" name="TextBox 10"/>
            <p:cNvSpPr txBox="1"/>
            <p:nvPr/>
          </p:nvSpPr>
          <p:spPr>
            <a:xfrm>
              <a:off x="4104769" y="1739327"/>
              <a:ext cx="956512" cy="646331"/>
            </a:xfrm>
            <a:prstGeom prst="rect">
              <a:avLst/>
            </a:prstGeom>
            <a:noFill/>
          </p:spPr>
          <p:txBody>
            <a:bodyPr wrap="none" rtlCol="0">
              <a:spAutoFit/>
            </a:bodyPr>
            <a:lstStyle/>
            <a:p>
              <a:r>
                <a:rPr lang="en-US" sz="3600" dirty="0" smtClean="0"/>
                <a:t>TCS</a:t>
              </a:r>
              <a:endParaRPr lang="en-US" sz="3600" dirty="0"/>
            </a:p>
          </p:txBody>
        </p:sp>
      </p:grpSp>
      <p:grpSp>
        <p:nvGrpSpPr>
          <p:cNvPr id="2" name="Group 1"/>
          <p:cNvGrpSpPr/>
          <p:nvPr/>
        </p:nvGrpSpPr>
        <p:grpSpPr>
          <a:xfrm>
            <a:off x="167721" y="2302674"/>
            <a:ext cx="2176880" cy="1341904"/>
            <a:chOff x="167721" y="2302674"/>
            <a:chExt cx="2176880" cy="1341904"/>
          </a:xfrm>
        </p:grpSpPr>
        <p:sp>
          <p:nvSpPr>
            <p:cNvPr id="12" name="Rounded Rectangle 11"/>
            <p:cNvSpPr>
              <a:spLocks noChangeAspect="1"/>
            </p:cNvSpPr>
            <p:nvPr/>
          </p:nvSpPr>
          <p:spPr>
            <a:xfrm>
              <a:off x="167721" y="3033459"/>
              <a:ext cx="2176880" cy="611119"/>
            </a:xfrm>
            <a:prstGeom prst="roundRect">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solidFill>
                  <a:srgbClr val="FFFF00"/>
                </a:solidFill>
              </a:endParaRPr>
            </a:p>
          </p:txBody>
        </p:sp>
        <p:sp>
          <p:nvSpPr>
            <p:cNvPr id="13" name="TextBox 12"/>
            <p:cNvSpPr txBox="1"/>
            <p:nvPr/>
          </p:nvSpPr>
          <p:spPr>
            <a:xfrm>
              <a:off x="287542" y="2302674"/>
              <a:ext cx="1838364" cy="461665"/>
            </a:xfrm>
            <a:prstGeom prst="rect">
              <a:avLst/>
            </a:prstGeom>
            <a:noFill/>
          </p:spPr>
          <p:txBody>
            <a:bodyPr wrap="none" rtlCol="0">
              <a:spAutoFit/>
            </a:bodyPr>
            <a:lstStyle/>
            <a:p>
              <a:r>
                <a:rPr lang="en-US" sz="2400" dirty="0" smtClean="0">
                  <a:solidFill>
                    <a:srgbClr val="FFFF00"/>
                  </a:solidFill>
                </a:rPr>
                <a:t>Residue level</a:t>
              </a:r>
              <a:endParaRPr lang="en-US" sz="2400" dirty="0">
                <a:solidFill>
                  <a:srgbClr val="FFFF00"/>
                </a:solidFill>
              </a:endParaRPr>
            </a:p>
          </p:txBody>
        </p:sp>
      </p:grpSp>
      <p:grpSp>
        <p:nvGrpSpPr>
          <p:cNvPr id="3" name="Group 2"/>
          <p:cNvGrpSpPr/>
          <p:nvPr/>
        </p:nvGrpSpPr>
        <p:grpSpPr>
          <a:xfrm>
            <a:off x="2786924" y="3333001"/>
            <a:ext cx="3590221" cy="461665"/>
            <a:chOff x="2786924" y="3333001"/>
            <a:chExt cx="3590221" cy="461665"/>
          </a:xfrm>
        </p:grpSpPr>
        <p:sp>
          <p:nvSpPr>
            <p:cNvPr id="14" name="Rounded Rectangle 13"/>
            <p:cNvSpPr/>
            <p:nvPr/>
          </p:nvSpPr>
          <p:spPr>
            <a:xfrm>
              <a:off x="2786924" y="3435375"/>
              <a:ext cx="998866" cy="266958"/>
            </a:xfrm>
            <a:prstGeom prst="roundRect">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p>
          </p:txBody>
        </p:sp>
        <p:sp>
          <p:nvSpPr>
            <p:cNvPr id="15" name="TextBox 14"/>
            <p:cNvSpPr txBox="1"/>
            <p:nvPr/>
          </p:nvSpPr>
          <p:spPr>
            <a:xfrm>
              <a:off x="4199896" y="3333001"/>
              <a:ext cx="2177249" cy="461665"/>
            </a:xfrm>
            <a:prstGeom prst="rect">
              <a:avLst/>
            </a:prstGeom>
            <a:noFill/>
          </p:spPr>
          <p:txBody>
            <a:bodyPr wrap="none" rtlCol="0">
              <a:spAutoFit/>
            </a:bodyPr>
            <a:lstStyle/>
            <a:p>
              <a:r>
                <a:rPr lang="en-US" sz="2400" dirty="0" smtClean="0">
                  <a:solidFill>
                    <a:srgbClr val="FFFF00"/>
                  </a:solidFill>
                </a:rPr>
                <a:t>Alignment level</a:t>
              </a:r>
              <a:endParaRPr lang="en-US" sz="2400" dirty="0">
                <a:solidFill>
                  <a:srgbClr val="FFFF00"/>
                </a:solidFill>
              </a:endParaRPr>
            </a:p>
          </p:txBody>
        </p:sp>
      </p:grpSp>
      <p:grpSp>
        <p:nvGrpSpPr>
          <p:cNvPr id="5" name="Group 4"/>
          <p:cNvGrpSpPr/>
          <p:nvPr/>
        </p:nvGrpSpPr>
        <p:grpSpPr>
          <a:xfrm>
            <a:off x="848746" y="6291498"/>
            <a:ext cx="8112553" cy="461665"/>
            <a:chOff x="848746" y="6291498"/>
            <a:chExt cx="8112553" cy="461665"/>
          </a:xfrm>
        </p:grpSpPr>
        <p:sp>
          <p:nvSpPr>
            <p:cNvPr id="16" name="Rounded Rectangle 15"/>
            <p:cNvSpPr/>
            <p:nvPr/>
          </p:nvSpPr>
          <p:spPr>
            <a:xfrm>
              <a:off x="2798898" y="6414677"/>
              <a:ext cx="6162401" cy="323504"/>
            </a:xfrm>
            <a:prstGeom prst="roundRect">
              <a:avLst/>
            </a:prstGeom>
            <a:noFill/>
            <a:ln w="1905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p>
          </p:txBody>
        </p:sp>
        <p:sp>
          <p:nvSpPr>
            <p:cNvPr id="17" name="TextBox 16"/>
            <p:cNvSpPr txBox="1"/>
            <p:nvPr/>
          </p:nvSpPr>
          <p:spPr>
            <a:xfrm>
              <a:off x="848746" y="6291498"/>
              <a:ext cx="1829497" cy="461665"/>
            </a:xfrm>
            <a:prstGeom prst="rect">
              <a:avLst/>
            </a:prstGeom>
            <a:noFill/>
          </p:spPr>
          <p:txBody>
            <a:bodyPr wrap="none" rtlCol="0">
              <a:spAutoFit/>
            </a:bodyPr>
            <a:lstStyle/>
            <a:p>
              <a:r>
                <a:rPr lang="en-US" sz="2400" dirty="0" smtClean="0">
                  <a:solidFill>
                    <a:srgbClr val="00FF00"/>
                  </a:solidFill>
                </a:rPr>
                <a:t>Column level</a:t>
              </a:r>
              <a:endParaRPr lang="en-US" sz="2400" dirty="0">
                <a:solidFill>
                  <a:srgbClr val="00FF00"/>
                </a:solidFill>
              </a:endParaRPr>
            </a:p>
          </p:txBody>
        </p:sp>
      </p:grpSp>
    </p:spTree>
    <p:extLst>
      <p:ext uri="{BB962C8B-B14F-4D97-AF65-F5344CB8AC3E}">
        <p14:creationId xmlns:p14="http://schemas.microsoft.com/office/powerpoint/2010/main" val="543653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351" y="3302270"/>
            <a:ext cx="3091048" cy="3458885"/>
            <a:chOff x="600351" y="3302270"/>
            <a:chExt cx="3091048" cy="3458885"/>
          </a:xfrm>
        </p:grpSpPr>
        <p:pic>
          <p:nvPicPr>
            <p:cNvPr id="4" name="Picture 3" descr="300px-Alignment_of_thioredoxins2.png"/>
            <p:cNvPicPr>
              <a:picLocks noChangeAspect="1"/>
            </p:cNvPicPr>
            <p:nvPr/>
          </p:nvPicPr>
          <p:blipFill>
            <a:blip r:embed="rId2"/>
            <a:stretch>
              <a:fillRect/>
            </a:stretch>
          </p:blipFill>
          <p:spPr>
            <a:xfrm>
              <a:off x="600351" y="3302270"/>
              <a:ext cx="3091048" cy="2988013"/>
            </a:xfrm>
            <a:prstGeom prst="rect">
              <a:avLst/>
            </a:prstGeom>
          </p:spPr>
        </p:pic>
        <p:sp>
          <p:nvSpPr>
            <p:cNvPr id="7" name="TextBox 6"/>
            <p:cNvSpPr txBox="1"/>
            <p:nvPr/>
          </p:nvSpPr>
          <p:spPr>
            <a:xfrm>
              <a:off x="787270" y="6299490"/>
              <a:ext cx="2717210" cy="461665"/>
            </a:xfrm>
            <a:prstGeom prst="rect">
              <a:avLst/>
            </a:prstGeom>
            <a:noFill/>
          </p:spPr>
          <p:txBody>
            <a:bodyPr wrap="none" rtlCol="0">
              <a:spAutoFit/>
            </a:bodyPr>
            <a:lstStyle/>
            <a:p>
              <a:r>
                <a:rPr lang="en-US" sz="2400" dirty="0" smtClean="0">
                  <a:solidFill>
                    <a:srgbClr val="FFFF00"/>
                  </a:solidFill>
                </a:rPr>
                <a:t>Structural modeling</a:t>
              </a:r>
              <a:endParaRPr lang="en-US" sz="2400" dirty="0">
                <a:solidFill>
                  <a:srgbClr val="FFFF00"/>
                </a:solidFill>
              </a:endParaRPr>
            </a:p>
          </p:txBody>
        </p:sp>
      </p:grpSp>
      <p:grpSp>
        <p:nvGrpSpPr>
          <p:cNvPr id="6" name="Group 5"/>
          <p:cNvGrpSpPr/>
          <p:nvPr/>
        </p:nvGrpSpPr>
        <p:grpSpPr>
          <a:xfrm>
            <a:off x="4434800" y="3829732"/>
            <a:ext cx="3649070" cy="2931423"/>
            <a:chOff x="4434800" y="3829732"/>
            <a:chExt cx="3649070" cy="2931423"/>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34800" y="3829732"/>
              <a:ext cx="3649070" cy="2289953"/>
            </a:xfrm>
            <a:prstGeom prst="rect">
              <a:avLst/>
            </a:prstGeom>
            <a:noFill/>
            <a:ln w="9525">
              <a:noFill/>
              <a:miter lim="800000"/>
              <a:headEnd/>
              <a:tailEnd/>
            </a:ln>
          </p:spPr>
        </p:pic>
        <p:sp>
          <p:nvSpPr>
            <p:cNvPr id="8" name="TextBox 7"/>
            <p:cNvSpPr txBox="1"/>
            <p:nvPr/>
          </p:nvSpPr>
          <p:spPr>
            <a:xfrm>
              <a:off x="4727080" y="6299490"/>
              <a:ext cx="3064511" cy="461665"/>
            </a:xfrm>
            <a:prstGeom prst="rect">
              <a:avLst/>
            </a:prstGeom>
            <a:noFill/>
          </p:spPr>
          <p:txBody>
            <a:bodyPr wrap="none" rtlCol="0">
              <a:spAutoFit/>
            </a:bodyPr>
            <a:lstStyle/>
            <a:p>
              <a:r>
                <a:rPr lang="en-US" sz="2400" dirty="0" smtClean="0">
                  <a:solidFill>
                    <a:srgbClr val="00FF00"/>
                  </a:solidFill>
                </a:rPr>
                <a:t>Evolutionary modeling</a:t>
              </a:r>
              <a:endParaRPr lang="en-US" sz="2400" dirty="0">
                <a:solidFill>
                  <a:srgbClr val="00FF00"/>
                </a:solidFill>
              </a:endParaRPr>
            </a:p>
          </p:txBody>
        </p:sp>
      </p:grpSp>
      <p:sp>
        <p:nvSpPr>
          <p:cNvPr id="12" name="Rectangle 11"/>
          <p:cNvSpPr/>
          <p:nvPr/>
        </p:nvSpPr>
        <p:spPr>
          <a:xfrm>
            <a:off x="3385083" y="29883"/>
            <a:ext cx="5432452" cy="3416319"/>
          </a:xfrm>
          <a:prstGeom prst="rect">
            <a:avLst/>
          </a:prstGeom>
        </p:spPr>
        <p:txBody>
          <a:bodyPr wrap="square">
            <a:spAutoFit/>
          </a:bodyPr>
          <a:lstStyle/>
          <a:p>
            <a:r>
              <a:rPr lang="nl-NL" sz="1200" dirty="0">
                <a:latin typeface="Monaco"/>
                <a:cs typeface="Monaco"/>
              </a:rPr>
              <a:t>T-COFFEE, Version_9.01 (2012-01-27 09:40:38)</a:t>
            </a:r>
          </a:p>
          <a:p>
            <a:r>
              <a:rPr lang="nl-NL" sz="1200" dirty="0">
                <a:latin typeface="Monaco"/>
                <a:cs typeface="Monaco"/>
              </a:rPr>
              <a:t>Cedric Notredame </a:t>
            </a:r>
          </a:p>
          <a:p>
            <a:r>
              <a:rPr lang="nl-NL" sz="1200" dirty="0">
                <a:latin typeface="Monaco"/>
                <a:cs typeface="Monaco"/>
              </a:rPr>
              <a:t>CPU TIME:0 sec.</a:t>
            </a:r>
          </a:p>
          <a:p>
            <a:r>
              <a:rPr lang="nl-NL" sz="1200" dirty="0">
                <a:latin typeface="Monaco"/>
                <a:cs typeface="Monaco"/>
              </a:rPr>
              <a:t>SCORE=76</a:t>
            </a:r>
          </a:p>
          <a:p>
            <a:r>
              <a:rPr lang="nl-NL" sz="1200" dirty="0">
                <a:latin typeface="Monaco"/>
                <a:cs typeface="Monaco"/>
              </a:rPr>
              <a:t>*</a:t>
            </a:r>
          </a:p>
          <a:p>
            <a:r>
              <a:rPr lang="nl-NL" sz="1200" dirty="0">
                <a:latin typeface="Monaco"/>
                <a:cs typeface="Monaco"/>
              </a:rPr>
              <a:t> BAD AVG GOOD</a:t>
            </a:r>
          </a:p>
          <a:p>
            <a:r>
              <a:rPr lang="nl-NL" sz="1200" dirty="0">
                <a:latin typeface="Monaco"/>
                <a:cs typeface="Monaco"/>
              </a:rPr>
              <a:t>*</a:t>
            </a:r>
          </a:p>
          <a:p>
            <a:r>
              <a:rPr lang="nl-NL" sz="1200" dirty="0">
                <a:latin typeface="Monaco"/>
                <a:cs typeface="Monaco"/>
              </a:rPr>
              <a:t>1j46_A   :  74</a:t>
            </a:r>
          </a:p>
          <a:p>
            <a:r>
              <a:rPr lang="nl-NL" sz="1200" dirty="0">
                <a:latin typeface="Monaco"/>
                <a:cs typeface="Monaco"/>
              </a:rPr>
              <a:t>2lef_A   :  75</a:t>
            </a:r>
          </a:p>
          <a:p>
            <a:r>
              <a:rPr lang="nl-NL" sz="1200" dirty="0">
                <a:latin typeface="Monaco"/>
                <a:cs typeface="Monaco"/>
              </a:rPr>
              <a:t>1k99_A   :  77</a:t>
            </a:r>
          </a:p>
          <a:p>
            <a:r>
              <a:rPr lang="nl-NL" sz="1200" dirty="0">
                <a:latin typeface="Monaco"/>
                <a:cs typeface="Monaco"/>
              </a:rPr>
              <a:t>1aab_    :  72</a:t>
            </a:r>
          </a:p>
          <a:p>
            <a:r>
              <a:rPr lang="nl-NL" sz="1200" dirty="0" err="1">
                <a:latin typeface="Monaco"/>
                <a:cs typeface="Monaco"/>
              </a:rPr>
              <a:t>cons</a:t>
            </a:r>
            <a:r>
              <a:rPr lang="nl-NL" sz="1200" dirty="0">
                <a:latin typeface="Monaco"/>
                <a:cs typeface="Monaco"/>
              </a:rPr>
              <a:t>     :  76</a:t>
            </a:r>
          </a:p>
          <a:p>
            <a:endParaRPr lang="nl-NL" sz="1200" dirty="0">
              <a:latin typeface="Monaco"/>
              <a:cs typeface="Monaco"/>
            </a:endParaRPr>
          </a:p>
          <a:p>
            <a:r>
              <a:rPr lang="nl-NL" sz="1200" dirty="0">
                <a:latin typeface="Monaco"/>
                <a:cs typeface="Monaco"/>
              </a:rPr>
              <a:t>1j46_A   75------4566---677777777777777777776666--7789999</a:t>
            </a:r>
          </a:p>
          <a:p>
            <a:r>
              <a:rPr lang="nl-NL" sz="1200" dirty="0">
                <a:latin typeface="Monaco"/>
                <a:cs typeface="Monaco"/>
              </a:rPr>
              <a:t>2lef_A   6--------566---677777777777777777777766--7789999</a:t>
            </a:r>
          </a:p>
          <a:p>
            <a:r>
              <a:rPr lang="nl-NL" sz="1200" dirty="0">
                <a:latin typeface="Monaco"/>
                <a:cs typeface="Monaco"/>
              </a:rPr>
              <a:t>1k99_A   865454445667---777788887888888888877877--7789999</a:t>
            </a:r>
          </a:p>
          <a:p>
            <a:r>
              <a:rPr lang="nl-NL" sz="1200" dirty="0">
                <a:latin typeface="Monaco"/>
                <a:cs typeface="Monaco"/>
              </a:rPr>
              <a:t>1aab_    76------5665333566676666666666666666655336789999</a:t>
            </a:r>
          </a:p>
          <a:p>
            <a:r>
              <a:rPr lang="nl-NL" sz="1200" dirty="0" err="1">
                <a:latin typeface="Monaco"/>
                <a:cs typeface="Monaco"/>
              </a:rPr>
              <a:t>cons</a:t>
            </a:r>
            <a:r>
              <a:rPr lang="nl-NL" sz="1200" dirty="0">
                <a:latin typeface="Monaco"/>
                <a:cs typeface="Monaco"/>
              </a:rPr>
              <a:t>     641111113455122566777666666777777666655215689999</a:t>
            </a:r>
          </a:p>
        </p:txBody>
      </p:sp>
      <p:sp>
        <p:nvSpPr>
          <p:cNvPr id="13" name="Rectangle 12"/>
          <p:cNvSpPr/>
          <p:nvPr/>
        </p:nvSpPr>
        <p:spPr>
          <a:xfrm>
            <a:off x="795480" y="563120"/>
            <a:ext cx="2204384" cy="2462213"/>
          </a:xfrm>
          <a:prstGeom prst="rect">
            <a:avLst/>
          </a:prstGeom>
        </p:spPr>
        <p:txBody>
          <a:bodyPr wrap="square">
            <a:spAutoFit/>
          </a:bodyPr>
          <a:lstStyle/>
          <a:p>
            <a:r>
              <a:rPr lang="da-DK" sz="1400" dirty="0" err="1" smtClean="0">
                <a:latin typeface="Monaco"/>
                <a:cs typeface="Monaco"/>
              </a:rPr>
              <a:t>Col</a:t>
            </a:r>
            <a:r>
              <a:rPr lang="da-DK" sz="1400" dirty="0">
                <a:latin typeface="Monaco"/>
                <a:cs typeface="Monaco"/>
              </a:rPr>
              <a:t>	</a:t>
            </a:r>
            <a:r>
              <a:rPr lang="da-DK" sz="1400" dirty="0" err="1" smtClean="0">
                <a:latin typeface="Monaco"/>
                <a:cs typeface="Monaco"/>
              </a:rPr>
              <a:t>row</a:t>
            </a:r>
            <a:r>
              <a:rPr lang="da-DK" sz="1400" dirty="0" smtClean="0">
                <a:latin typeface="Monaco"/>
                <a:cs typeface="Monaco"/>
              </a:rPr>
              <a:t>	</a:t>
            </a:r>
            <a:r>
              <a:rPr lang="da-DK" sz="1400" dirty="0" err="1" smtClean="0">
                <a:latin typeface="Monaco"/>
                <a:cs typeface="Monaco"/>
              </a:rPr>
              <a:t>row</a:t>
            </a:r>
            <a:r>
              <a:rPr lang="da-DK" sz="1400" dirty="0" smtClean="0">
                <a:latin typeface="Monaco"/>
                <a:cs typeface="Monaco"/>
              </a:rPr>
              <a:t>	TCS</a:t>
            </a:r>
          </a:p>
          <a:p>
            <a:r>
              <a:rPr lang="da-DK" sz="1400" dirty="0" smtClean="0">
                <a:latin typeface="Monaco"/>
                <a:cs typeface="Monaco"/>
              </a:rPr>
              <a:t>1 	1 	2 	0.762</a:t>
            </a:r>
            <a:endParaRPr lang="da-DK" sz="1400" dirty="0">
              <a:latin typeface="Monaco"/>
              <a:cs typeface="Monaco"/>
            </a:endParaRPr>
          </a:p>
          <a:p>
            <a:r>
              <a:rPr lang="da-DK" sz="1400" dirty="0">
                <a:latin typeface="Monaco"/>
                <a:cs typeface="Monaco"/>
              </a:rPr>
              <a:t>1 </a:t>
            </a:r>
            <a:r>
              <a:rPr lang="da-DK" sz="1400" dirty="0" smtClean="0">
                <a:latin typeface="Monaco"/>
                <a:cs typeface="Monaco"/>
              </a:rPr>
              <a:t>	1 	3 	0.748</a:t>
            </a:r>
            <a:endParaRPr lang="da-DK" sz="1400" dirty="0">
              <a:latin typeface="Monaco"/>
              <a:cs typeface="Monaco"/>
            </a:endParaRPr>
          </a:p>
          <a:p>
            <a:r>
              <a:rPr lang="da-DK" sz="1400" dirty="0">
                <a:latin typeface="Monaco"/>
                <a:cs typeface="Monaco"/>
              </a:rPr>
              <a:t>1 </a:t>
            </a:r>
            <a:r>
              <a:rPr lang="da-DK" sz="1400" dirty="0" smtClean="0">
                <a:latin typeface="Monaco"/>
                <a:cs typeface="Monaco"/>
              </a:rPr>
              <a:t>	1 	4 	0.741</a:t>
            </a:r>
            <a:endParaRPr lang="da-DK" sz="1400" dirty="0">
              <a:latin typeface="Monaco"/>
              <a:cs typeface="Monaco"/>
            </a:endParaRPr>
          </a:p>
          <a:p>
            <a:r>
              <a:rPr lang="da-DK" sz="1400" dirty="0">
                <a:latin typeface="Monaco"/>
                <a:cs typeface="Monaco"/>
              </a:rPr>
              <a:t>1 </a:t>
            </a:r>
            <a:r>
              <a:rPr lang="da-DK" sz="1400" dirty="0" smtClean="0">
                <a:latin typeface="Monaco"/>
                <a:cs typeface="Monaco"/>
              </a:rPr>
              <a:t>	2 	3 	0.651</a:t>
            </a:r>
            <a:endParaRPr lang="da-DK" sz="1400" dirty="0">
              <a:latin typeface="Monaco"/>
              <a:cs typeface="Monaco"/>
            </a:endParaRPr>
          </a:p>
          <a:p>
            <a:r>
              <a:rPr lang="da-DK" sz="1400" dirty="0">
                <a:latin typeface="Monaco"/>
                <a:cs typeface="Monaco"/>
              </a:rPr>
              <a:t>1 </a:t>
            </a:r>
            <a:r>
              <a:rPr lang="da-DK" sz="1400" dirty="0" smtClean="0">
                <a:latin typeface="Monaco"/>
                <a:cs typeface="Monaco"/>
              </a:rPr>
              <a:t>	2 	4 	0.677</a:t>
            </a:r>
            <a:endParaRPr lang="da-DK" sz="1400" dirty="0">
              <a:latin typeface="Monaco"/>
              <a:cs typeface="Monaco"/>
            </a:endParaRPr>
          </a:p>
          <a:p>
            <a:r>
              <a:rPr lang="da-DK" sz="1400" dirty="0">
                <a:latin typeface="Monaco"/>
                <a:cs typeface="Monaco"/>
              </a:rPr>
              <a:t>1 </a:t>
            </a:r>
            <a:r>
              <a:rPr lang="da-DK" sz="1400" dirty="0" smtClean="0">
                <a:latin typeface="Monaco"/>
                <a:cs typeface="Monaco"/>
              </a:rPr>
              <a:t>	3 	4 	0.693</a:t>
            </a:r>
            <a:endParaRPr lang="da-DK" sz="1400" dirty="0">
              <a:latin typeface="Monaco"/>
              <a:cs typeface="Monaco"/>
            </a:endParaRPr>
          </a:p>
          <a:p>
            <a:r>
              <a:rPr lang="da-DK" sz="1400" dirty="0">
                <a:latin typeface="Monaco"/>
                <a:cs typeface="Monaco"/>
              </a:rPr>
              <a:t>2 </a:t>
            </a:r>
            <a:r>
              <a:rPr lang="da-DK" sz="1400" dirty="0" smtClean="0">
                <a:latin typeface="Monaco"/>
                <a:cs typeface="Monaco"/>
              </a:rPr>
              <a:t>	1 	3 	0.562</a:t>
            </a:r>
            <a:endParaRPr lang="da-DK" sz="1400" dirty="0">
              <a:latin typeface="Monaco"/>
              <a:cs typeface="Monaco"/>
            </a:endParaRPr>
          </a:p>
          <a:p>
            <a:r>
              <a:rPr lang="da-DK" sz="1400" dirty="0">
                <a:latin typeface="Monaco"/>
                <a:cs typeface="Monaco"/>
              </a:rPr>
              <a:t>2 </a:t>
            </a:r>
            <a:r>
              <a:rPr lang="da-DK" sz="1400" dirty="0" smtClean="0">
                <a:latin typeface="Monaco"/>
                <a:cs typeface="Monaco"/>
              </a:rPr>
              <a:t>	1 	4	0.632</a:t>
            </a:r>
            <a:endParaRPr lang="da-DK" sz="1400" dirty="0">
              <a:latin typeface="Monaco"/>
              <a:cs typeface="Monaco"/>
            </a:endParaRPr>
          </a:p>
          <a:p>
            <a:r>
              <a:rPr lang="da-DK" sz="1400" dirty="0">
                <a:latin typeface="Monaco"/>
                <a:cs typeface="Monaco"/>
              </a:rPr>
              <a:t>2 </a:t>
            </a:r>
            <a:r>
              <a:rPr lang="da-DK" sz="1400" dirty="0" smtClean="0">
                <a:latin typeface="Monaco"/>
                <a:cs typeface="Monaco"/>
              </a:rPr>
              <a:t>	3 	4 	0.526</a:t>
            </a:r>
            <a:endParaRPr lang="da-DK" sz="1400" dirty="0">
              <a:latin typeface="Monaco"/>
              <a:cs typeface="Monaco"/>
            </a:endParaRPr>
          </a:p>
          <a:p>
            <a:r>
              <a:rPr lang="da-DK" sz="1400" dirty="0" smtClean="0">
                <a:latin typeface="Monaco"/>
                <a:cs typeface="Monaco"/>
              </a:rPr>
              <a:t>…</a:t>
            </a:r>
            <a:endParaRPr lang="da-DK" sz="1400" dirty="0">
              <a:latin typeface="Monaco"/>
              <a:cs typeface="Monaco"/>
            </a:endParaRPr>
          </a:p>
        </p:txBody>
      </p:sp>
      <p:sp>
        <p:nvSpPr>
          <p:cNvPr id="14" name="Rounded Rectangle 13"/>
          <p:cNvSpPr>
            <a:spLocks noChangeAspect="1"/>
          </p:cNvSpPr>
          <p:nvPr/>
        </p:nvSpPr>
        <p:spPr>
          <a:xfrm>
            <a:off x="725435" y="823209"/>
            <a:ext cx="2176880" cy="611119"/>
          </a:xfrm>
          <a:prstGeom prst="roundRect">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solidFill>
                <a:srgbClr val="FFFF00"/>
              </a:solidFill>
            </a:endParaRPr>
          </a:p>
        </p:txBody>
      </p:sp>
      <p:sp>
        <p:nvSpPr>
          <p:cNvPr id="15" name="TextBox 14"/>
          <p:cNvSpPr txBox="1"/>
          <p:nvPr/>
        </p:nvSpPr>
        <p:spPr>
          <a:xfrm>
            <a:off x="879361" y="97932"/>
            <a:ext cx="1838364" cy="461665"/>
          </a:xfrm>
          <a:prstGeom prst="rect">
            <a:avLst/>
          </a:prstGeom>
          <a:noFill/>
        </p:spPr>
        <p:txBody>
          <a:bodyPr wrap="none" rtlCol="0">
            <a:spAutoFit/>
          </a:bodyPr>
          <a:lstStyle/>
          <a:p>
            <a:r>
              <a:rPr lang="en-US" sz="2400" dirty="0" smtClean="0">
                <a:solidFill>
                  <a:srgbClr val="FFFF00"/>
                </a:solidFill>
              </a:rPr>
              <a:t>Residue level</a:t>
            </a:r>
            <a:endParaRPr lang="en-US" sz="2400" dirty="0">
              <a:solidFill>
                <a:srgbClr val="FFFF00"/>
              </a:solidFill>
            </a:endParaRPr>
          </a:p>
        </p:txBody>
      </p:sp>
      <p:sp>
        <p:nvSpPr>
          <p:cNvPr id="16" name="Rounded Rectangle 15"/>
          <p:cNvSpPr/>
          <p:nvPr/>
        </p:nvSpPr>
        <p:spPr>
          <a:xfrm>
            <a:off x="3373103" y="600656"/>
            <a:ext cx="998866" cy="266958"/>
          </a:xfrm>
          <a:prstGeom prst="roundRect">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p>
        </p:txBody>
      </p:sp>
      <p:sp>
        <p:nvSpPr>
          <p:cNvPr id="17" name="TextBox 16"/>
          <p:cNvSpPr txBox="1"/>
          <p:nvPr/>
        </p:nvSpPr>
        <p:spPr>
          <a:xfrm>
            <a:off x="4949313" y="475705"/>
            <a:ext cx="2177249" cy="461665"/>
          </a:xfrm>
          <a:prstGeom prst="rect">
            <a:avLst/>
          </a:prstGeom>
          <a:noFill/>
        </p:spPr>
        <p:txBody>
          <a:bodyPr wrap="none" rtlCol="0">
            <a:spAutoFit/>
          </a:bodyPr>
          <a:lstStyle/>
          <a:p>
            <a:r>
              <a:rPr lang="en-US" sz="2400" dirty="0" smtClean="0">
                <a:solidFill>
                  <a:srgbClr val="FFFF00"/>
                </a:solidFill>
              </a:rPr>
              <a:t>Alignment level</a:t>
            </a:r>
            <a:endParaRPr lang="en-US" sz="2400" dirty="0">
              <a:solidFill>
                <a:srgbClr val="FFFF00"/>
              </a:solidFill>
            </a:endParaRPr>
          </a:p>
        </p:txBody>
      </p:sp>
      <p:sp>
        <p:nvSpPr>
          <p:cNvPr id="18" name="Rounded Rectangle 17"/>
          <p:cNvSpPr/>
          <p:nvPr/>
        </p:nvSpPr>
        <p:spPr>
          <a:xfrm>
            <a:off x="3391708" y="3193440"/>
            <a:ext cx="5425827" cy="252762"/>
          </a:xfrm>
          <a:prstGeom prst="roundRect">
            <a:avLst/>
          </a:prstGeom>
          <a:noFill/>
          <a:ln w="1905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dirty="0"/>
          </a:p>
        </p:txBody>
      </p:sp>
      <p:sp>
        <p:nvSpPr>
          <p:cNvPr id="19" name="TextBox 18"/>
          <p:cNvSpPr txBox="1"/>
          <p:nvPr/>
        </p:nvSpPr>
        <p:spPr>
          <a:xfrm>
            <a:off x="6968855" y="2051637"/>
            <a:ext cx="1829497" cy="461665"/>
          </a:xfrm>
          <a:prstGeom prst="rect">
            <a:avLst/>
          </a:prstGeom>
          <a:noFill/>
        </p:spPr>
        <p:txBody>
          <a:bodyPr wrap="none" rtlCol="0">
            <a:spAutoFit/>
          </a:bodyPr>
          <a:lstStyle/>
          <a:p>
            <a:r>
              <a:rPr lang="en-US" sz="2400" dirty="0" smtClean="0">
                <a:solidFill>
                  <a:srgbClr val="00FF00"/>
                </a:solidFill>
              </a:rPr>
              <a:t>Column level</a:t>
            </a:r>
            <a:endParaRPr lang="en-US" sz="2400" dirty="0">
              <a:solidFill>
                <a:srgbClr val="00FF00"/>
              </a:solidFill>
            </a:endParaRPr>
          </a:p>
        </p:txBody>
      </p:sp>
    </p:spTree>
    <p:extLst>
      <p:ext uri="{BB962C8B-B14F-4D97-AF65-F5344CB8AC3E}">
        <p14:creationId xmlns:p14="http://schemas.microsoft.com/office/powerpoint/2010/main" val="2562930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384875" y="762012"/>
            <a:ext cx="8355714" cy="1270752"/>
          </a:xfrm>
        </p:spPr>
        <p:txBody>
          <a:bodyPr>
            <a:noAutofit/>
          </a:bodyPr>
          <a:lstStyle/>
          <a:p>
            <a:r>
              <a:rPr lang="en-US" sz="2800" dirty="0" smtClean="0"/>
              <a:t>Q1: Is Transitive Consistency Score an Indicator of Accuracy?</a:t>
            </a:r>
            <a:endParaRPr lang="en-US" sz="2800" dirty="0"/>
          </a:p>
        </p:txBody>
      </p:sp>
      <p:pic>
        <p:nvPicPr>
          <p:cNvPr id="8" name="Picture 7" descr="coreIndex.jpg"/>
          <p:cNvPicPr>
            <a:picLocks noChangeAspect="1"/>
          </p:cNvPicPr>
          <p:nvPr/>
        </p:nvPicPr>
        <p:blipFill>
          <a:blip r:embed="rId2"/>
          <a:stretch>
            <a:fillRect/>
          </a:stretch>
        </p:blipFill>
        <p:spPr>
          <a:xfrm>
            <a:off x="1309074" y="2318514"/>
            <a:ext cx="6507317" cy="3600000"/>
          </a:xfrm>
          <a:prstGeom prst="rect">
            <a:avLst/>
          </a:prstGeom>
        </p:spPr>
      </p:pic>
      <p:sp>
        <p:nvSpPr>
          <p:cNvPr id="9" name="Rectangle 8"/>
          <p:cNvSpPr/>
          <p:nvPr/>
        </p:nvSpPr>
        <p:spPr>
          <a:xfrm>
            <a:off x="4868333" y="3894679"/>
            <a:ext cx="508000" cy="889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40509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07"/>
            <a:ext cx="8229600" cy="1143000"/>
          </a:xfrm>
        </p:spPr>
        <p:txBody>
          <a:bodyPr anchor="ctr">
            <a:noAutofit/>
          </a:bodyPr>
          <a:lstStyle/>
          <a:p>
            <a:r>
              <a:rPr lang="en-US" sz="3600" dirty="0" smtClean="0">
                <a:solidFill>
                  <a:srgbClr val="FFFFFF"/>
                </a:solidFill>
              </a:rPr>
              <a:t>Test1 - structural modeling @ residue level</a:t>
            </a:r>
            <a:endParaRPr lang="en-US" sz="3600" dirty="0">
              <a:solidFill>
                <a:srgbClr val="FFFFFF"/>
              </a:solidFill>
            </a:endParaRPr>
          </a:p>
        </p:txBody>
      </p:sp>
      <p:pic>
        <p:nvPicPr>
          <p:cNvPr id="6" name="Picture 5" descr="300px-Alignment_of_thioredoxins2.png"/>
          <p:cNvPicPr>
            <a:picLocks noChangeAspect="1"/>
          </p:cNvPicPr>
          <p:nvPr/>
        </p:nvPicPr>
        <p:blipFill>
          <a:blip r:embed="rId3"/>
          <a:stretch>
            <a:fillRect/>
          </a:stretch>
        </p:blipFill>
        <p:spPr>
          <a:xfrm>
            <a:off x="17888" y="2182234"/>
            <a:ext cx="3810000" cy="3683000"/>
          </a:xfrm>
          <a:prstGeom prst="rect">
            <a:avLst/>
          </a:prstGeom>
        </p:spPr>
      </p:pic>
      <p:sp>
        <p:nvSpPr>
          <p:cNvPr id="7" name="Rectangle 4"/>
          <p:cNvSpPr>
            <a:spLocks noChangeArrowheads="1"/>
          </p:cNvSpPr>
          <p:nvPr/>
        </p:nvSpPr>
        <p:spPr bwMode="auto">
          <a:xfrm>
            <a:off x="3704380" y="2070997"/>
            <a:ext cx="5311054" cy="1415772"/>
          </a:xfrm>
          <a:prstGeom prst="rect">
            <a:avLst/>
          </a:prstGeom>
          <a:noFill/>
          <a:ln w="9525">
            <a:noFill/>
            <a:miter lim="800000"/>
            <a:headEnd/>
            <a:tailEnd/>
          </a:ln>
          <a:effectLst/>
        </p:spPr>
        <p:txBody>
          <a:bodyPr wrap="square">
            <a:prstTxWarp prst="textNoShape">
              <a:avLst/>
            </a:prstTxWarp>
            <a:spAutoFit/>
          </a:bodyPr>
          <a:lstStyle/>
          <a:p>
            <a:pPr>
              <a:lnSpc>
                <a:spcPct val="50000"/>
              </a:lnSpc>
              <a:spcBef>
                <a:spcPct val="50000"/>
              </a:spcBef>
            </a:pPr>
            <a:r>
              <a:rPr lang="en-GB" sz="2400" dirty="0" smtClean="0">
                <a:solidFill>
                  <a:srgbClr val="FFFFFF"/>
                </a:solidFill>
                <a:latin typeface="Courier New" pitchFamily="1" charset="0"/>
              </a:rPr>
              <a:t>Seq1 …SA</a:t>
            </a:r>
            <a:r>
              <a:rPr lang="en-GB" sz="2400" dirty="0" smtClean="0">
                <a:solidFill>
                  <a:srgbClr val="05DD07"/>
                </a:solidFill>
                <a:latin typeface="Courier New" pitchFamily="1" charset="0"/>
              </a:rPr>
              <a:t>L</a:t>
            </a:r>
            <a:r>
              <a:rPr lang="en-GB" sz="2400" dirty="0" smtClean="0">
                <a:solidFill>
                  <a:srgbClr val="FFFFFF"/>
                </a:solidFill>
                <a:latin typeface="Courier New" pitchFamily="1" charset="0"/>
              </a:rPr>
              <a:t>MLWLSA</a:t>
            </a:r>
            <a:r>
              <a:rPr lang="en-GB" sz="2400" dirty="0" smtClean="0">
                <a:solidFill>
                  <a:srgbClr val="05DD07"/>
                </a:solidFill>
                <a:latin typeface="Courier New" pitchFamily="1" charset="0"/>
              </a:rPr>
              <a:t>R</a:t>
            </a:r>
            <a:r>
              <a:rPr lang="en-GB" sz="2400" dirty="0" smtClean="0">
                <a:solidFill>
                  <a:srgbClr val="FFFFFF"/>
                </a:solidFill>
                <a:latin typeface="Courier New" pitchFamily="1" charset="0"/>
              </a:rPr>
              <a:t>ESIKREN…YP</a:t>
            </a:r>
            <a:r>
              <a:rPr lang="en-GB" sz="2400" dirty="0" smtClean="0">
                <a:solidFill>
                  <a:srgbClr val="05DD07"/>
                </a:solidFill>
                <a:latin typeface="Courier New" pitchFamily="1" charset="0"/>
              </a:rPr>
              <a:t>D</a:t>
            </a:r>
            <a:r>
              <a:rPr lang="en-GB" sz="2400" dirty="0" smtClean="0">
                <a:solidFill>
                  <a:srgbClr val="FFFFFF"/>
                </a:solidFill>
                <a:latin typeface="Courier New" pitchFamily="1" charset="0"/>
              </a:rPr>
              <a:t>…</a:t>
            </a:r>
          </a:p>
          <a:p>
            <a:pPr>
              <a:lnSpc>
                <a:spcPct val="50000"/>
              </a:lnSpc>
              <a:spcBef>
                <a:spcPct val="50000"/>
              </a:spcBef>
            </a:pPr>
            <a:r>
              <a:rPr lang="en-GB" sz="2400" dirty="0" smtClean="0">
                <a:solidFill>
                  <a:srgbClr val="FFFFFF"/>
                </a:solidFill>
                <a:latin typeface="Courier New" pitchFamily="1" charset="0"/>
              </a:rPr>
              <a:t>Seq2 …SA</a:t>
            </a:r>
            <a:r>
              <a:rPr lang="en-GB" sz="2400" dirty="0" smtClean="0">
                <a:solidFill>
                  <a:srgbClr val="05DD07"/>
                </a:solidFill>
                <a:latin typeface="Courier New" pitchFamily="1" charset="0"/>
              </a:rPr>
              <a:t>Y</a:t>
            </a:r>
            <a:r>
              <a:rPr lang="en-GB" sz="2400" dirty="0" smtClean="0">
                <a:solidFill>
                  <a:srgbClr val="FFFFFF"/>
                </a:solidFill>
                <a:latin typeface="Courier New" pitchFamily="1" charset="0"/>
              </a:rPr>
              <a:t>NIYVSF</a:t>
            </a:r>
            <a:r>
              <a:rPr lang="en-GB" sz="2400" dirty="0" smtClean="0">
                <a:solidFill>
                  <a:srgbClr val="05DD07"/>
                </a:solidFill>
                <a:latin typeface="Courier New" pitchFamily="1" charset="0"/>
              </a:rPr>
              <a:t>Q</a:t>
            </a:r>
            <a:r>
              <a:rPr lang="en-GB" sz="2400" dirty="0">
                <a:solidFill>
                  <a:srgbClr val="FFFFFF"/>
                </a:solidFill>
                <a:latin typeface="Courier New" pitchFamily="1" charset="0"/>
              </a:rPr>
              <a:t>---</a:t>
            </a:r>
            <a:r>
              <a:rPr lang="en-GB" sz="2400" dirty="0" smtClean="0">
                <a:solidFill>
                  <a:srgbClr val="FFFFFF"/>
                </a:solidFill>
                <a:latin typeface="Courier New" pitchFamily="1" charset="0"/>
              </a:rPr>
              <a:t>-</a:t>
            </a:r>
            <a:r>
              <a:rPr lang="en-GB" sz="2400" dirty="0" smtClean="0">
                <a:solidFill>
                  <a:srgbClr val="05DD07"/>
                </a:solidFill>
                <a:latin typeface="Courier New" pitchFamily="1" charset="0"/>
              </a:rPr>
              <a:t>R</a:t>
            </a:r>
            <a:r>
              <a:rPr lang="en-GB" sz="2400" dirty="0" smtClean="0">
                <a:solidFill>
                  <a:srgbClr val="FFFFFF"/>
                </a:solidFill>
                <a:latin typeface="Courier New" pitchFamily="1" charset="0"/>
              </a:rPr>
              <a:t>ESA…K</a:t>
            </a:r>
            <a:r>
              <a:rPr lang="en-GB" sz="2400" dirty="0" smtClean="0">
                <a:solidFill>
                  <a:srgbClr val="05DD07"/>
                </a:solidFill>
                <a:latin typeface="Courier New" pitchFamily="1" charset="0"/>
              </a:rPr>
              <a:t>D</a:t>
            </a:r>
            <a:r>
              <a:rPr lang="en-GB" sz="2400" dirty="0" smtClean="0">
                <a:solidFill>
                  <a:srgbClr val="FFFFFF"/>
                </a:solidFill>
                <a:latin typeface="Courier New" pitchFamily="1" charset="0"/>
              </a:rPr>
              <a:t>…</a:t>
            </a:r>
          </a:p>
          <a:p>
            <a:pPr>
              <a:lnSpc>
                <a:spcPct val="50000"/>
              </a:lnSpc>
              <a:spcBef>
                <a:spcPct val="50000"/>
              </a:spcBef>
            </a:pPr>
            <a:r>
              <a:rPr lang="en-GB" sz="2400" dirty="0" smtClean="0">
                <a:solidFill>
                  <a:srgbClr val="FFFFFF"/>
                </a:solidFill>
                <a:latin typeface="Courier New" pitchFamily="1" charset="0"/>
              </a:rPr>
              <a:t>…</a:t>
            </a:r>
          </a:p>
          <a:p>
            <a:pPr>
              <a:lnSpc>
                <a:spcPct val="50000"/>
              </a:lnSpc>
              <a:spcBef>
                <a:spcPct val="50000"/>
              </a:spcBef>
            </a:pPr>
            <a:r>
              <a:rPr lang="en-GB" sz="2400" dirty="0" err="1" smtClean="0">
                <a:solidFill>
                  <a:srgbClr val="FFFFFF"/>
                </a:solidFill>
                <a:latin typeface="Courier New" pitchFamily="1" charset="0"/>
              </a:rPr>
              <a:t>Seq</a:t>
            </a:r>
            <a:r>
              <a:rPr lang="en-GB" sz="2400" i="1" dirty="0" err="1" smtClean="0">
                <a:solidFill>
                  <a:srgbClr val="FFFFFF"/>
                </a:solidFill>
                <a:latin typeface="Courier New" pitchFamily="1" charset="0"/>
              </a:rPr>
              <a:t>n</a:t>
            </a:r>
            <a:endParaRPr lang="en-GB" sz="2400" i="1" dirty="0">
              <a:solidFill>
                <a:srgbClr val="FFFFFF"/>
              </a:solidFill>
              <a:latin typeface="Courier New" pitchFamily="1" charset="0"/>
            </a:endParaRPr>
          </a:p>
        </p:txBody>
      </p:sp>
      <p:grpSp>
        <p:nvGrpSpPr>
          <p:cNvPr id="3" name="Group 19"/>
          <p:cNvGrpSpPr/>
          <p:nvPr/>
        </p:nvGrpSpPr>
        <p:grpSpPr>
          <a:xfrm>
            <a:off x="187088" y="3832688"/>
            <a:ext cx="584400" cy="288000"/>
            <a:chOff x="187088" y="3335286"/>
            <a:chExt cx="584400" cy="288000"/>
          </a:xfrm>
        </p:grpSpPr>
        <p:sp>
          <p:nvSpPr>
            <p:cNvPr id="11" name="Oval 10"/>
            <p:cNvSpPr>
              <a:spLocks noChangeAspect="1"/>
            </p:cNvSpPr>
            <p:nvPr/>
          </p:nvSpPr>
          <p:spPr>
            <a:xfrm>
              <a:off x="187088" y="3335286"/>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L</a:t>
              </a:r>
              <a:endParaRPr lang="en-US" sz="1000" dirty="0">
                <a:latin typeface="Arial"/>
                <a:cs typeface="Arial"/>
              </a:endParaRPr>
            </a:p>
          </p:txBody>
        </p:sp>
        <p:sp>
          <p:nvSpPr>
            <p:cNvPr id="12" name="Oval 11"/>
            <p:cNvSpPr>
              <a:spLocks noChangeAspect="1"/>
            </p:cNvSpPr>
            <p:nvPr/>
          </p:nvSpPr>
          <p:spPr>
            <a:xfrm>
              <a:off x="483488" y="3335286"/>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Y</a:t>
              </a:r>
              <a:endParaRPr lang="en-US" sz="1000" dirty="0">
                <a:latin typeface="Arial"/>
                <a:cs typeface="Arial"/>
              </a:endParaRPr>
            </a:p>
          </p:txBody>
        </p:sp>
      </p:grpSp>
      <p:grpSp>
        <p:nvGrpSpPr>
          <p:cNvPr id="4" name="Group 21"/>
          <p:cNvGrpSpPr/>
          <p:nvPr/>
        </p:nvGrpSpPr>
        <p:grpSpPr>
          <a:xfrm>
            <a:off x="2927889" y="3688688"/>
            <a:ext cx="769338" cy="432000"/>
            <a:chOff x="2927889" y="3191286"/>
            <a:chExt cx="769338" cy="432000"/>
          </a:xfrm>
        </p:grpSpPr>
        <p:sp>
          <p:nvSpPr>
            <p:cNvPr id="15" name="Oval 14"/>
            <p:cNvSpPr>
              <a:spLocks noChangeAspect="1"/>
            </p:cNvSpPr>
            <p:nvPr/>
          </p:nvSpPr>
          <p:spPr>
            <a:xfrm>
              <a:off x="2927889" y="3191286"/>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D</a:t>
              </a:r>
              <a:endParaRPr lang="en-US" sz="1000" dirty="0">
                <a:latin typeface="Arial"/>
                <a:cs typeface="Arial"/>
              </a:endParaRPr>
            </a:p>
          </p:txBody>
        </p:sp>
        <p:sp>
          <p:nvSpPr>
            <p:cNvPr id="16" name="Oval 15"/>
            <p:cNvSpPr>
              <a:spLocks noChangeAspect="1"/>
            </p:cNvSpPr>
            <p:nvPr/>
          </p:nvSpPr>
          <p:spPr>
            <a:xfrm>
              <a:off x="3409227" y="3335286"/>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D</a:t>
              </a:r>
              <a:endParaRPr lang="en-US" sz="1000" dirty="0">
                <a:latin typeface="Arial"/>
                <a:cs typeface="Arial"/>
              </a:endParaRPr>
            </a:p>
          </p:txBody>
        </p:sp>
      </p:grpSp>
      <p:sp>
        <p:nvSpPr>
          <p:cNvPr id="17" name="TextBox 16"/>
          <p:cNvSpPr txBox="1"/>
          <p:nvPr/>
        </p:nvSpPr>
        <p:spPr>
          <a:xfrm>
            <a:off x="6815238" y="4383145"/>
            <a:ext cx="1619704" cy="1569660"/>
          </a:xfrm>
          <a:prstGeom prst="rect">
            <a:avLst/>
          </a:prstGeom>
          <a:noFill/>
        </p:spPr>
        <p:txBody>
          <a:bodyPr wrap="none" rtlCol="0">
            <a:spAutoFit/>
          </a:bodyPr>
          <a:lstStyle/>
          <a:p>
            <a:r>
              <a:rPr lang="en-US" sz="2400" dirty="0" smtClean="0">
                <a:solidFill>
                  <a:srgbClr val="FFFFFF"/>
                </a:solidFill>
              </a:rPr>
              <a:t>   Score 2</a:t>
            </a:r>
          </a:p>
          <a:p>
            <a:r>
              <a:rPr lang="en-US" sz="2400" dirty="0" smtClean="0">
                <a:solidFill>
                  <a:srgbClr val="FFAF03"/>
                </a:solidFill>
              </a:rPr>
              <a:t>L	Y</a:t>
            </a:r>
            <a:r>
              <a:rPr lang="en-US" sz="2400" dirty="0" smtClean="0">
                <a:solidFill>
                  <a:srgbClr val="FFFFFF"/>
                </a:solidFill>
              </a:rPr>
              <a:t>	100</a:t>
            </a:r>
          </a:p>
          <a:p>
            <a:r>
              <a:rPr lang="en-US" sz="2400" dirty="0" smtClean="0">
                <a:solidFill>
                  <a:srgbClr val="FFAF03"/>
                </a:solidFill>
              </a:rPr>
              <a:t>D	D</a:t>
            </a:r>
            <a:r>
              <a:rPr lang="en-US" sz="2400" dirty="0" smtClean="0">
                <a:solidFill>
                  <a:srgbClr val="FFFFFF"/>
                </a:solidFill>
              </a:rPr>
              <a:t> 	90</a:t>
            </a:r>
          </a:p>
          <a:p>
            <a:r>
              <a:rPr lang="en-US" sz="2400" dirty="0" smtClean="0">
                <a:solidFill>
                  <a:srgbClr val="FFFFFF"/>
                </a:solidFill>
              </a:rPr>
              <a:t>R	Q  	50</a:t>
            </a:r>
          </a:p>
        </p:txBody>
      </p:sp>
      <p:sp>
        <p:nvSpPr>
          <p:cNvPr id="18" name="TextBox 17"/>
          <p:cNvSpPr txBox="1"/>
          <p:nvPr/>
        </p:nvSpPr>
        <p:spPr>
          <a:xfrm>
            <a:off x="4479676" y="4355415"/>
            <a:ext cx="1655828" cy="1569660"/>
          </a:xfrm>
          <a:prstGeom prst="rect">
            <a:avLst/>
          </a:prstGeom>
          <a:noFill/>
        </p:spPr>
        <p:txBody>
          <a:bodyPr wrap="square" rtlCol="0">
            <a:spAutoFit/>
          </a:bodyPr>
          <a:lstStyle/>
          <a:p>
            <a:pPr algn="ctr"/>
            <a:r>
              <a:rPr lang="en-US" sz="2400" dirty="0" smtClean="0">
                <a:solidFill>
                  <a:srgbClr val="FFFFFF"/>
                </a:solidFill>
              </a:rPr>
              <a:t>Score 1</a:t>
            </a:r>
          </a:p>
          <a:p>
            <a:r>
              <a:rPr lang="en-US" sz="2400" dirty="0" smtClean="0">
                <a:solidFill>
                  <a:schemeClr val="accent1"/>
                </a:solidFill>
              </a:rPr>
              <a:t>L	Y</a:t>
            </a:r>
            <a:r>
              <a:rPr lang="en-US" sz="2400" dirty="0" smtClean="0">
                <a:solidFill>
                  <a:srgbClr val="FFFFFF"/>
                </a:solidFill>
              </a:rPr>
              <a:t>	100</a:t>
            </a:r>
          </a:p>
          <a:p>
            <a:r>
              <a:rPr lang="en-US" sz="2400" dirty="0" smtClean="0">
                <a:solidFill>
                  <a:srgbClr val="FFFFFF"/>
                </a:solidFill>
              </a:rPr>
              <a:t>R	Q	70</a:t>
            </a:r>
          </a:p>
          <a:p>
            <a:r>
              <a:rPr lang="en-US" sz="2400" dirty="0" smtClean="0">
                <a:solidFill>
                  <a:srgbClr val="FFAF03"/>
                </a:solidFill>
              </a:rPr>
              <a:t>D	D</a:t>
            </a:r>
            <a:r>
              <a:rPr lang="en-US" sz="2400" dirty="0" smtClean="0">
                <a:solidFill>
                  <a:srgbClr val="FFFFFF"/>
                </a:solidFill>
              </a:rPr>
              <a:t> 	60</a:t>
            </a:r>
          </a:p>
        </p:txBody>
      </p:sp>
      <p:sp>
        <p:nvSpPr>
          <p:cNvPr id="19" name="Smiley Face 18"/>
          <p:cNvSpPr>
            <a:spLocks/>
          </p:cNvSpPr>
          <p:nvPr/>
        </p:nvSpPr>
        <p:spPr>
          <a:xfrm rot="1763553">
            <a:off x="7942958" y="5379280"/>
            <a:ext cx="669969" cy="720000"/>
          </a:xfrm>
          <a:prstGeom prst="smileyFace">
            <a:avLst/>
          </a:prstGeom>
          <a:noFill/>
          <a:ln w="28575" cmpd="sng"/>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grpSp>
        <p:nvGrpSpPr>
          <p:cNvPr id="5" name="Group 20"/>
          <p:cNvGrpSpPr/>
          <p:nvPr/>
        </p:nvGrpSpPr>
        <p:grpSpPr>
          <a:xfrm>
            <a:off x="1223991" y="4573094"/>
            <a:ext cx="576000" cy="576000"/>
            <a:chOff x="1223991" y="4075693"/>
            <a:chExt cx="576000" cy="576000"/>
          </a:xfrm>
        </p:grpSpPr>
        <p:sp>
          <p:nvSpPr>
            <p:cNvPr id="13" name="Oval 12"/>
            <p:cNvSpPr>
              <a:spLocks noChangeAspect="1"/>
            </p:cNvSpPr>
            <p:nvPr/>
          </p:nvSpPr>
          <p:spPr>
            <a:xfrm>
              <a:off x="1223991" y="4075693"/>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R</a:t>
              </a:r>
              <a:endParaRPr lang="en-US" sz="1000" dirty="0">
                <a:latin typeface="Arial"/>
                <a:cs typeface="Arial"/>
              </a:endParaRPr>
            </a:p>
          </p:txBody>
        </p:sp>
        <p:sp>
          <p:nvSpPr>
            <p:cNvPr id="14" name="Oval 13"/>
            <p:cNvSpPr>
              <a:spLocks noChangeAspect="1"/>
            </p:cNvSpPr>
            <p:nvPr/>
          </p:nvSpPr>
          <p:spPr>
            <a:xfrm>
              <a:off x="1511991" y="4363693"/>
              <a:ext cx="288000" cy="288000"/>
            </a:xfrm>
            <a:prstGeom prst="ellipse">
              <a:avLst/>
            </a:prstGeom>
            <a:solidFill>
              <a:srgbClr val="05DD07"/>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000" dirty="0" smtClean="0">
                  <a:latin typeface="Arial"/>
                  <a:cs typeface="Arial"/>
                </a:rPr>
                <a:t>R</a:t>
              </a:r>
              <a:endParaRPr lang="en-US" sz="1000" dirty="0">
                <a:latin typeface="Arial"/>
                <a:cs typeface="Arial"/>
              </a:endParaRPr>
            </a:p>
          </p:txBody>
        </p:sp>
      </p:grpSp>
      <p:sp>
        <p:nvSpPr>
          <p:cNvPr id="9" name="TextBox 8"/>
          <p:cNvSpPr txBox="1"/>
          <p:nvPr/>
        </p:nvSpPr>
        <p:spPr>
          <a:xfrm>
            <a:off x="336280" y="1307585"/>
            <a:ext cx="3033252" cy="461665"/>
          </a:xfrm>
          <a:prstGeom prst="rect">
            <a:avLst/>
          </a:prstGeom>
          <a:noFill/>
        </p:spPr>
        <p:txBody>
          <a:bodyPr wrap="none" rtlCol="0">
            <a:spAutoFit/>
          </a:bodyPr>
          <a:lstStyle/>
          <a:p>
            <a:r>
              <a:rPr lang="en-US" sz="2400" dirty="0" smtClean="0">
                <a:solidFill>
                  <a:srgbClr val="FFFF00"/>
                </a:solidFill>
              </a:rPr>
              <a:t>BAliBASE 3, PREFAB 4</a:t>
            </a:r>
            <a:endParaRPr lang="en-US" sz="2400" dirty="0">
              <a:solidFill>
                <a:srgbClr val="FFFF00"/>
              </a:solidFill>
            </a:endParaRPr>
          </a:p>
        </p:txBody>
      </p:sp>
      <p:sp>
        <p:nvSpPr>
          <p:cNvPr id="20" name="TextBox 19"/>
          <p:cNvSpPr txBox="1"/>
          <p:nvPr/>
        </p:nvSpPr>
        <p:spPr>
          <a:xfrm>
            <a:off x="3723914" y="1307585"/>
            <a:ext cx="5274401" cy="461665"/>
          </a:xfrm>
          <a:prstGeom prst="rect">
            <a:avLst/>
          </a:prstGeom>
          <a:noFill/>
        </p:spPr>
        <p:txBody>
          <a:bodyPr wrap="none" rtlCol="0">
            <a:spAutoFit/>
          </a:bodyPr>
          <a:lstStyle/>
          <a:p>
            <a:r>
              <a:rPr lang="en-US" sz="2400" dirty="0" smtClean="0">
                <a:solidFill>
                  <a:srgbClr val="FFFF00"/>
                </a:solidFill>
              </a:rPr>
              <a:t>MAFFT, ClustalW, Muscle, PRANK, SATe</a:t>
            </a:r>
            <a:endParaRPr lang="en-US" sz="2400" dirty="0">
              <a:solidFill>
                <a:srgbClr val="FFFF00"/>
              </a:solidFill>
            </a:endParaRPr>
          </a:p>
        </p:txBody>
      </p:sp>
      <p:sp>
        <p:nvSpPr>
          <p:cNvPr id="21" name="TextBox 20"/>
          <p:cNvSpPr txBox="1"/>
          <p:nvPr/>
        </p:nvSpPr>
        <p:spPr>
          <a:xfrm>
            <a:off x="5008983" y="3792022"/>
            <a:ext cx="2676334" cy="461665"/>
          </a:xfrm>
          <a:prstGeom prst="rect">
            <a:avLst/>
          </a:prstGeom>
          <a:noFill/>
        </p:spPr>
        <p:txBody>
          <a:bodyPr wrap="none" rtlCol="0">
            <a:spAutoFit/>
          </a:bodyPr>
          <a:lstStyle/>
          <a:p>
            <a:r>
              <a:rPr lang="en-US" sz="2400" dirty="0" smtClean="0">
                <a:solidFill>
                  <a:srgbClr val="FFFF00"/>
                </a:solidFill>
              </a:rPr>
              <a:t>HoT, Guidance, TCS</a:t>
            </a:r>
            <a:endParaRPr lang="en-US" sz="2400" dirty="0">
              <a:solidFill>
                <a:srgbClr val="FFFF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20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2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9"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798048" y="746468"/>
            <a:ext cx="5547904" cy="1569660"/>
            <a:chOff x="1756619" y="1448621"/>
            <a:chExt cx="5547904" cy="1569660"/>
          </a:xfrm>
        </p:grpSpPr>
        <p:sp>
          <p:nvSpPr>
            <p:cNvPr id="4" name="TextBox 3"/>
            <p:cNvSpPr txBox="1"/>
            <p:nvPr/>
          </p:nvSpPr>
          <p:spPr>
            <a:xfrm>
              <a:off x="5286422" y="1448621"/>
              <a:ext cx="2018101" cy="1569660"/>
            </a:xfrm>
            <a:prstGeom prst="rect">
              <a:avLst/>
            </a:prstGeom>
            <a:noFill/>
          </p:spPr>
          <p:txBody>
            <a:bodyPr wrap="square" rtlCol="0">
              <a:spAutoFit/>
            </a:bodyPr>
            <a:lstStyle/>
            <a:p>
              <a:r>
                <a:rPr lang="en-US" sz="2400" dirty="0" smtClean="0">
                  <a:solidFill>
                    <a:srgbClr val="FFFFFF"/>
                  </a:solidFill>
                </a:rPr>
                <a:t>   Score 2</a:t>
              </a:r>
            </a:p>
            <a:p>
              <a:r>
                <a:rPr lang="en-US" sz="2400" dirty="0" smtClean="0">
                  <a:solidFill>
                    <a:srgbClr val="FFAF03"/>
                  </a:solidFill>
                </a:rPr>
                <a:t>L	Y</a:t>
              </a:r>
              <a:r>
                <a:rPr lang="en-US" sz="2400" dirty="0" smtClean="0">
                  <a:solidFill>
                    <a:srgbClr val="FFFFFF"/>
                  </a:solidFill>
                </a:rPr>
                <a:t>	100 </a:t>
              </a:r>
              <a:r>
                <a:rPr lang="en-US" sz="2400" b="1" dirty="0" smtClean="0">
                  <a:solidFill>
                    <a:srgbClr val="FFFFFF"/>
                  </a:solidFill>
                </a:rPr>
                <a:t>TP</a:t>
              </a:r>
            </a:p>
            <a:p>
              <a:r>
                <a:rPr lang="en-US" sz="2400" dirty="0" smtClean="0">
                  <a:solidFill>
                    <a:srgbClr val="FFAF03"/>
                  </a:solidFill>
                </a:rPr>
                <a:t>D	D</a:t>
              </a:r>
              <a:r>
                <a:rPr lang="en-US" sz="2400" dirty="0" smtClean="0">
                  <a:solidFill>
                    <a:srgbClr val="FFFFFF"/>
                  </a:solidFill>
                </a:rPr>
                <a:t> 	90   </a:t>
              </a:r>
              <a:r>
                <a:rPr lang="en-US" sz="2400" b="1" dirty="0" smtClean="0">
                  <a:solidFill>
                    <a:srgbClr val="FFFFFF"/>
                  </a:solidFill>
                </a:rPr>
                <a:t>TP</a:t>
              </a:r>
            </a:p>
            <a:p>
              <a:r>
                <a:rPr lang="en-US" sz="2400" dirty="0" smtClean="0">
                  <a:solidFill>
                    <a:srgbClr val="FFFFFF"/>
                  </a:solidFill>
                </a:rPr>
                <a:t>R	Q  	50   </a:t>
              </a:r>
              <a:r>
                <a:rPr lang="en-US" sz="2400" b="1" dirty="0" smtClean="0">
                  <a:solidFill>
                    <a:srgbClr val="FFFFFF"/>
                  </a:solidFill>
                </a:rPr>
                <a:t>FP</a:t>
              </a:r>
            </a:p>
          </p:txBody>
        </p:sp>
        <p:sp>
          <p:nvSpPr>
            <p:cNvPr id="5" name="TextBox 4"/>
            <p:cNvSpPr txBox="1"/>
            <p:nvPr/>
          </p:nvSpPr>
          <p:spPr>
            <a:xfrm>
              <a:off x="1756619" y="1448621"/>
              <a:ext cx="2281051" cy="1569660"/>
            </a:xfrm>
            <a:prstGeom prst="rect">
              <a:avLst/>
            </a:prstGeom>
            <a:noFill/>
          </p:spPr>
          <p:txBody>
            <a:bodyPr wrap="square" rtlCol="0">
              <a:spAutoFit/>
            </a:bodyPr>
            <a:lstStyle/>
            <a:p>
              <a:pPr algn="ctr"/>
              <a:r>
                <a:rPr lang="en-US" sz="2400" dirty="0" smtClean="0">
                  <a:solidFill>
                    <a:srgbClr val="FFFFFF"/>
                  </a:solidFill>
                </a:rPr>
                <a:t>Score 1</a:t>
              </a:r>
            </a:p>
            <a:p>
              <a:r>
                <a:rPr lang="en-US" sz="2400" dirty="0" smtClean="0">
                  <a:solidFill>
                    <a:schemeClr val="accent1"/>
                  </a:solidFill>
                </a:rPr>
                <a:t>L	Y</a:t>
              </a:r>
              <a:r>
                <a:rPr lang="en-US" sz="2400" dirty="0" smtClean="0">
                  <a:solidFill>
                    <a:srgbClr val="FFFFFF"/>
                  </a:solidFill>
                </a:rPr>
                <a:t>	100  </a:t>
              </a:r>
              <a:r>
                <a:rPr lang="en-US" sz="2400" b="1" dirty="0" smtClean="0">
                  <a:solidFill>
                    <a:srgbClr val="FFFFFF"/>
                  </a:solidFill>
                </a:rPr>
                <a:t>TP</a:t>
              </a:r>
            </a:p>
            <a:p>
              <a:r>
                <a:rPr lang="en-US" sz="2400" dirty="0" smtClean="0">
                  <a:solidFill>
                    <a:srgbClr val="FFFFFF"/>
                  </a:solidFill>
                </a:rPr>
                <a:t>R	Q	70	  </a:t>
              </a:r>
              <a:r>
                <a:rPr lang="en-US" sz="2400" b="1" dirty="0" smtClean="0">
                  <a:solidFill>
                    <a:srgbClr val="FFFFFF"/>
                  </a:solidFill>
                </a:rPr>
                <a:t>FP</a:t>
              </a:r>
            </a:p>
            <a:p>
              <a:r>
                <a:rPr lang="en-US" sz="2400" dirty="0" smtClean="0">
                  <a:solidFill>
                    <a:srgbClr val="FFAF03"/>
                  </a:solidFill>
                </a:rPr>
                <a:t>D	D</a:t>
              </a:r>
              <a:r>
                <a:rPr lang="en-US" sz="2400" dirty="0" smtClean="0">
                  <a:solidFill>
                    <a:srgbClr val="FFFFFF"/>
                  </a:solidFill>
                </a:rPr>
                <a:t> 	60    </a:t>
              </a:r>
              <a:r>
                <a:rPr lang="en-US" sz="2400" b="1" dirty="0" smtClean="0">
                  <a:solidFill>
                    <a:srgbClr val="FFFFFF"/>
                  </a:solidFill>
                </a:rPr>
                <a:t>TP</a:t>
              </a:r>
            </a:p>
          </p:txBody>
        </p:sp>
      </p:grpSp>
      <p:sp>
        <p:nvSpPr>
          <p:cNvPr id="7" name="Title 1"/>
          <p:cNvSpPr>
            <a:spLocks noGrp="1"/>
          </p:cNvSpPr>
          <p:nvPr>
            <p:ph type="title"/>
          </p:nvPr>
        </p:nvSpPr>
        <p:spPr>
          <a:xfrm>
            <a:off x="457200" y="24207"/>
            <a:ext cx="8229600" cy="858709"/>
          </a:xfrm>
        </p:spPr>
        <p:txBody>
          <a:bodyPr>
            <a:normAutofit/>
          </a:bodyPr>
          <a:lstStyle/>
          <a:p>
            <a:r>
              <a:rPr lang="en-US" dirty="0" smtClean="0">
                <a:solidFill>
                  <a:srgbClr val="FFFFFF"/>
                </a:solidFill>
              </a:rPr>
              <a:t>AUC measurement</a:t>
            </a:r>
            <a:endParaRPr lang="en-US" dirty="0">
              <a:solidFill>
                <a:srgbClr val="FFFFFF"/>
              </a:solidFill>
            </a:endParaRPr>
          </a:p>
        </p:txBody>
      </p:sp>
      <p:pic>
        <p:nvPicPr>
          <p:cNvPr id="9" name="Picture 8"/>
          <p:cNvPicPr>
            <a:picLocks noChangeAspect="1"/>
          </p:cNvPicPr>
          <p:nvPr/>
        </p:nvPicPr>
        <p:blipFill>
          <a:blip r:embed="rId2"/>
          <a:stretch>
            <a:fillRect/>
          </a:stretch>
        </p:blipFill>
        <p:spPr>
          <a:xfrm>
            <a:off x="2225283" y="2473891"/>
            <a:ext cx="4693434" cy="2880000"/>
          </a:xfrm>
          <a:prstGeom prst="rect">
            <a:avLst/>
          </a:prstGeom>
          <a:ln>
            <a:noFill/>
          </a:ln>
          <a:effectLst>
            <a:outerShdw blurRad="292100" dist="139700" dir="2700000" algn="tl" rotWithShape="0">
              <a:srgbClr val="333333">
                <a:alpha val="65000"/>
              </a:srgbClr>
            </a:outerShdw>
          </a:effectLst>
        </p:spPr>
      </p:pic>
      <p:grpSp>
        <p:nvGrpSpPr>
          <p:cNvPr id="3" name="Group 2"/>
          <p:cNvGrpSpPr/>
          <p:nvPr/>
        </p:nvGrpSpPr>
        <p:grpSpPr>
          <a:xfrm>
            <a:off x="157425" y="5357629"/>
            <a:ext cx="9157413" cy="1492555"/>
            <a:chOff x="157425" y="5357629"/>
            <a:chExt cx="9157413" cy="1492555"/>
          </a:xfrm>
        </p:grpSpPr>
        <p:sp>
          <p:nvSpPr>
            <p:cNvPr id="8" name="Rectangle 7"/>
            <p:cNvSpPr/>
            <p:nvPr/>
          </p:nvSpPr>
          <p:spPr>
            <a:xfrm>
              <a:off x="157425" y="5465189"/>
              <a:ext cx="9144000" cy="1384995"/>
            </a:xfrm>
            <a:prstGeom prst="rect">
              <a:avLst/>
            </a:prstGeom>
          </p:spPr>
          <p:txBody>
            <a:bodyPr wrap="square">
              <a:spAutoFit/>
            </a:bodyPr>
            <a:lstStyle/>
            <a:p>
              <a:r>
                <a:rPr lang="en-US" sz="1400" dirty="0" smtClean="0">
                  <a:solidFill>
                    <a:schemeClr val="accent5">
                      <a:lumMod val="20000"/>
                      <a:lumOff val="80000"/>
                    </a:schemeClr>
                  </a:solidFill>
                </a:rPr>
                <a:t>Penn O, </a:t>
              </a:r>
              <a:r>
                <a:rPr lang="en-US" sz="1400" dirty="0" err="1" smtClean="0">
                  <a:solidFill>
                    <a:schemeClr val="accent5">
                      <a:lumMod val="20000"/>
                      <a:lumOff val="80000"/>
                    </a:schemeClr>
                  </a:solidFill>
                </a:rPr>
                <a:t>Privman</a:t>
              </a:r>
              <a:r>
                <a:rPr lang="en-US" sz="1400" dirty="0" smtClean="0">
                  <a:solidFill>
                    <a:schemeClr val="accent5">
                      <a:lumMod val="20000"/>
                      <a:lumOff val="80000"/>
                    </a:schemeClr>
                  </a:solidFill>
                </a:rPr>
                <a:t> E, Ashkenazy H, </a:t>
              </a:r>
              <a:r>
                <a:rPr lang="en-US" sz="1400" dirty="0" err="1" smtClean="0">
                  <a:solidFill>
                    <a:schemeClr val="accent5">
                      <a:lumMod val="20000"/>
                      <a:lumOff val="80000"/>
                    </a:schemeClr>
                  </a:solidFill>
                </a:rPr>
                <a:t>Landan</a:t>
              </a:r>
              <a:r>
                <a:rPr lang="en-US" sz="1400" dirty="0" smtClean="0">
                  <a:solidFill>
                    <a:schemeClr val="accent5">
                      <a:lumMod val="20000"/>
                      <a:lumOff val="80000"/>
                    </a:schemeClr>
                  </a:solidFill>
                </a:rPr>
                <a:t> G, </a:t>
              </a:r>
              <a:r>
                <a:rPr lang="en-US" sz="1400" dirty="0" err="1" smtClean="0">
                  <a:solidFill>
                    <a:schemeClr val="accent5">
                      <a:lumMod val="20000"/>
                      <a:lumOff val="80000"/>
                    </a:schemeClr>
                  </a:solidFill>
                </a:rPr>
                <a:t>Graur</a:t>
              </a:r>
              <a:r>
                <a:rPr lang="en-US" sz="1400" dirty="0" smtClean="0">
                  <a:solidFill>
                    <a:schemeClr val="accent5">
                      <a:lumMod val="20000"/>
                      <a:lumOff val="80000"/>
                    </a:schemeClr>
                  </a:solidFill>
                </a:rPr>
                <a:t> D, </a:t>
              </a:r>
              <a:r>
                <a:rPr lang="en-US" sz="1400" dirty="0" err="1" smtClean="0">
                  <a:solidFill>
                    <a:schemeClr val="accent5">
                      <a:lumMod val="20000"/>
                      <a:lumOff val="80000"/>
                    </a:schemeClr>
                  </a:solidFill>
                </a:rPr>
                <a:t>Pupko</a:t>
              </a:r>
              <a:r>
                <a:rPr lang="en-US" sz="1400" dirty="0" smtClean="0">
                  <a:solidFill>
                    <a:schemeClr val="accent5">
                      <a:lumMod val="20000"/>
                      <a:lumOff val="80000"/>
                    </a:schemeClr>
                  </a:solidFill>
                </a:rPr>
                <a:t> T: GUIDANCE: a web server for assessing alignment confidence scores. Nucleic Acids Res 2010, 38(Web Server issue):W23-28.</a:t>
              </a:r>
            </a:p>
            <a:p>
              <a:r>
                <a:rPr lang="en-US" sz="1400" dirty="0" smtClean="0">
                  <a:solidFill>
                    <a:schemeClr val="accent5">
                      <a:lumMod val="20000"/>
                      <a:lumOff val="80000"/>
                    </a:schemeClr>
                  </a:solidFill>
                </a:rPr>
                <a:t>Penn O, </a:t>
              </a:r>
              <a:r>
                <a:rPr lang="en-US" sz="1400" dirty="0" err="1" smtClean="0">
                  <a:solidFill>
                    <a:schemeClr val="accent5">
                      <a:lumMod val="20000"/>
                      <a:lumOff val="80000"/>
                    </a:schemeClr>
                  </a:solidFill>
                </a:rPr>
                <a:t>Privman</a:t>
              </a:r>
              <a:r>
                <a:rPr lang="en-US" sz="1400" dirty="0" smtClean="0">
                  <a:solidFill>
                    <a:schemeClr val="accent5">
                      <a:lumMod val="20000"/>
                      <a:lumOff val="80000"/>
                    </a:schemeClr>
                  </a:solidFill>
                </a:rPr>
                <a:t> E, </a:t>
              </a:r>
              <a:r>
                <a:rPr lang="en-US" sz="1400" dirty="0" err="1" smtClean="0">
                  <a:solidFill>
                    <a:schemeClr val="accent5">
                      <a:lumMod val="20000"/>
                      <a:lumOff val="80000"/>
                    </a:schemeClr>
                  </a:solidFill>
                </a:rPr>
                <a:t>Landan</a:t>
              </a:r>
              <a:r>
                <a:rPr lang="en-US" sz="1400" dirty="0" smtClean="0">
                  <a:solidFill>
                    <a:schemeClr val="accent5">
                      <a:lumMod val="20000"/>
                      <a:lumOff val="80000"/>
                    </a:schemeClr>
                  </a:solidFill>
                </a:rPr>
                <a:t> G, </a:t>
              </a:r>
              <a:r>
                <a:rPr lang="en-US" sz="1400" dirty="0" err="1" smtClean="0">
                  <a:solidFill>
                    <a:schemeClr val="accent5">
                      <a:lumMod val="20000"/>
                      <a:lumOff val="80000"/>
                    </a:schemeClr>
                  </a:solidFill>
                </a:rPr>
                <a:t>Graur</a:t>
              </a:r>
              <a:r>
                <a:rPr lang="en-US" sz="1400" dirty="0" smtClean="0">
                  <a:solidFill>
                    <a:schemeClr val="accent5">
                      <a:lumMod val="20000"/>
                      <a:lumOff val="80000"/>
                    </a:schemeClr>
                  </a:solidFill>
                </a:rPr>
                <a:t> D, </a:t>
              </a:r>
              <a:r>
                <a:rPr lang="en-US" sz="1400" dirty="0" err="1" smtClean="0">
                  <a:solidFill>
                    <a:schemeClr val="accent5">
                      <a:lumMod val="20000"/>
                      <a:lumOff val="80000"/>
                    </a:schemeClr>
                  </a:solidFill>
                </a:rPr>
                <a:t>Pupko</a:t>
              </a:r>
              <a:r>
                <a:rPr lang="en-US" sz="1400" dirty="0" smtClean="0">
                  <a:solidFill>
                    <a:schemeClr val="accent5">
                      <a:lumMod val="20000"/>
                      <a:lumOff val="80000"/>
                    </a:schemeClr>
                  </a:solidFill>
                </a:rPr>
                <a:t> T: An alignment confidence score capturing robustness to guide tree uncertainty. Mol </a:t>
              </a:r>
              <a:r>
                <a:rPr lang="en-US" sz="1400" dirty="0" err="1" smtClean="0">
                  <a:solidFill>
                    <a:schemeClr val="accent5">
                      <a:lumMod val="20000"/>
                      <a:lumOff val="80000"/>
                    </a:schemeClr>
                  </a:solidFill>
                </a:rPr>
                <a:t>Biol</a:t>
              </a:r>
              <a:r>
                <a:rPr lang="en-US" sz="1400" dirty="0" smtClean="0">
                  <a:solidFill>
                    <a:schemeClr val="accent5">
                      <a:lumMod val="20000"/>
                      <a:lumOff val="80000"/>
                    </a:schemeClr>
                  </a:solidFill>
                </a:rPr>
                <a:t> </a:t>
              </a:r>
              <a:r>
                <a:rPr lang="en-US" sz="1400" dirty="0" err="1" smtClean="0">
                  <a:solidFill>
                    <a:schemeClr val="accent5">
                      <a:lumMod val="20000"/>
                      <a:lumOff val="80000"/>
                    </a:schemeClr>
                  </a:solidFill>
                </a:rPr>
                <a:t>Evol</a:t>
              </a:r>
              <a:r>
                <a:rPr lang="en-US" sz="1400" dirty="0" smtClean="0">
                  <a:solidFill>
                    <a:schemeClr val="accent5">
                      <a:lumMod val="20000"/>
                      <a:lumOff val="80000"/>
                    </a:schemeClr>
                  </a:solidFill>
                </a:rPr>
                <a:t> 2010, 27(8):1759-1767.</a:t>
              </a:r>
            </a:p>
            <a:p>
              <a:r>
                <a:rPr lang="en-US" sz="1400" dirty="0" err="1" smtClean="0">
                  <a:solidFill>
                    <a:schemeClr val="bg2">
                      <a:lumMod val="20000"/>
                      <a:lumOff val="80000"/>
                    </a:schemeClr>
                  </a:solidFill>
                </a:rPr>
                <a:t>Landan</a:t>
              </a:r>
              <a:r>
                <a:rPr lang="en-US" sz="1400" dirty="0" smtClean="0">
                  <a:solidFill>
                    <a:schemeClr val="bg2">
                      <a:lumMod val="20000"/>
                      <a:lumOff val="80000"/>
                    </a:schemeClr>
                  </a:solidFill>
                </a:rPr>
                <a:t> G, </a:t>
              </a:r>
              <a:r>
                <a:rPr lang="en-US" sz="1400" dirty="0" err="1" smtClean="0">
                  <a:solidFill>
                    <a:schemeClr val="bg2">
                      <a:lumMod val="20000"/>
                      <a:lumOff val="80000"/>
                    </a:schemeClr>
                  </a:solidFill>
                </a:rPr>
                <a:t>Graur</a:t>
              </a:r>
              <a:r>
                <a:rPr lang="en-US" sz="1400" dirty="0" smtClean="0">
                  <a:solidFill>
                    <a:schemeClr val="bg2">
                      <a:lumMod val="20000"/>
                      <a:lumOff val="80000"/>
                    </a:schemeClr>
                  </a:solidFill>
                </a:rPr>
                <a:t> D: Heads or tails: a simple reliability check for multiple sequence alignments. Mol </a:t>
              </a:r>
              <a:r>
                <a:rPr lang="en-US" sz="1400" dirty="0" err="1" smtClean="0">
                  <a:solidFill>
                    <a:schemeClr val="bg2">
                      <a:lumMod val="20000"/>
                      <a:lumOff val="80000"/>
                    </a:schemeClr>
                  </a:solidFill>
                </a:rPr>
                <a:t>Biol</a:t>
              </a:r>
              <a:r>
                <a:rPr lang="en-US" sz="1400" dirty="0" smtClean="0">
                  <a:solidFill>
                    <a:schemeClr val="bg2">
                      <a:lumMod val="20000"/>
                      <a:lumOff val="80000"/>
                    </a:schemeClr>
                  </a:solidFill>
                </a:rPr>
                <a:t> </a:t>
              </a:r>
              <a:r>
                <a:rPr lang="en-US" sz="1400" dirty="0" err="1" smtClean="0">
                  <a:solidFill>
                    <a:schemeClr val="bg2">
                      <a:lumMod val="20000"/>
                      <a:lumOff val="80000"/>
                    </a:schemeClr>
                  </a:solidFill>
                </a:rPr>
                <a:t>Evol</a:t>
              </a:r>
              <a:r>
                <a:rPr lang="en-US" sz="1400" dirty="0" smtClean="0">
                  <a:solidFill>
                    <a:schemeClr val="bg2">
                      <a:lumMod val="20000"/>
                      <a:lumOff val="80000"/>
                    </a:schemeClr>
                  </a:solidFill>
                </a:rPr>
                <a:t> 2007, 24(6):1380-1383. </a:t>
              </a:r>
              <a:endParaRPr lang="en-US" sz="1400" dirty="0">
                <a:solidFill>
                  <a:schemeClr val="bg2">
                    <a:lumMod val="20000"/>
                    <a:lumOff val="80000"/>
                  </a:schemeClr>
                </a:solidFill>
              </a:endParaRPr>
            </a:p>
          </p:txBody>
        </p:sp>
        <p:sp>
          <p:nvSpPr>
            <p:cNvPr id="10" name="TextBox 9"/>
            <p:cNvSpPr txBox="1"/>
            <p:nvPr/>
          </p:nvSpPr>
          <p:spPr>
            <a:xfrm rot="747341">
              <a:off x="6698429" y="5357629"/>
              <a:ext cx="2616409" cy="369332"/>
            </a:xfrm>
            <a:prstGeom prst="rect">
              <a:avLst/>
            </a:prstGeom>
            <a:noFill/>
            <a:effectLst>
              <a:outerShdw blurRad="50800" dist="38100" dir="2700000">
                <a:srgbClr val="000000">
                  <a:alpha val="43000"/>
                </a:srgbClr>
              </a:outerShdw>
            </a:effectLst>
          </p:spPr>
          <p:txBody>
            <a:bodyPr wrap="none" rtlCol="0">
              <a:spAutoFit/>
            </a:bodyPr>
            <a:lstStyle/>
            <a:p>
              <a:r>
                <a:rPr lang="en-US" dirty="0" smtClean="0">
                  <a:solidFill>
                    <a:srgbClr val="FF0000"/>
                  </a:solidFill>
                </a:rPr>
                <a:t>57 citation by Google</a:t>
              </a:r>
              <a:endParaRPr lang="en-US" dirty="0">
                <a:solidFill>
                  <a:srgbClr val="FF0000"/>
                </a:solidFill>
              </a:endParaRPr>
            </a:p>
          </p:txBody>
        </p:sp>
        <p:sp>
          <p:nvSpPr>
            <p:cNvPr id="11" name="TextBox 10"/>
            <p:cNvSpPr txBox="1"/>
            <p:nvPr/>
          </p:nvSpPr>
          <p:spPr>
            <a:xfrm rot="747341">
              <a:off x="6640706" y="6250456"/>
              <a:ext cx="2616409" cy="369332"/>
            </a:xfrm>
            <a:prstGeom prst="rect">
              <a:avLst/>
            </a:prstGeom>
            <a:noFill/>
            <a:effectLst>
              <a:outerShdw blurRad="50800" dist="38100" dir="2700000">
                <a:srgbClr val="000000">
                  <a:alpha val="46000"/>
                </a:srgbClr>
              </a:outerShdw>
            </a:effectLst>
          </p:spPr>
          <p:txBody>
            <a:bodyPr wrap="none" rtlCol="0">
              <a:spAutoFit/>
            </a:bodyPr>
            <a:lstStyle/>
            <a:p>
              <a:r>
                <a:rPr lang="en-US" dirty="0" smtClean="0">
                  <a:solidFill>
                    <a:srgbClr val="0000FF"/>
                  </a:solidFill>
                </a:rPr>
                <a:t>75 citation by Google</a:t>
              </a:r>
              <a:endParaRPr lang="en-US" dirty="0">
                <a:solidFill>
                  <a:srgbClr val="0000FF"/>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smtClean="0">
                <a:solidFill>
                  <a:srgbClr val="FFFFFF"/>
                </a:solidFill>
              </a:rPr>
              <a:t>Evaluation</a:t>
            </a:r>
            <a:endParaRPr lang="en-US" dirty="0">
              <a:solidFill>
                <a:srgbClr val="FFFFFF"/>
              </a:solidFill>
            </a:endParaRPr>
          </a:p>
        </p:txBody>
      </p:sp>
      <p:sp>
        <p:nvSpPr>
          <p:cNvPr id="6" name="Content Placeholder 5"/>
          <p:cNvSpPr>
            <a:spLocks noGrp="1"/>
          </p:cNvSpPr>
          <p:nvPr>
            <p:ph idx="1"/>
          </p:nvPr>
        </p:nvSpPr>
        <p:spPr>
          <a:xfrm>
            <a:off x="457200" y="1143001"/>
            <a:ext cx="8229600" cy="4525963"/>
          </a:xfrm>
        </p:spPr>
        <p:txBody>
          <a:bodyPr>
            <a:normAutofit fontScale="77500" lnSpcReduction="20000"/>
          </a:bodyPr>
          <a:lstStyle/>
          <a:p>
            <a:pPr>
              <a:buFont typeface="Arial"/>
              <a:buChar char="•"/>
            </a:pPr>
            <a:r>
              <a:rPr lang="en-US" dirty="0" smtClean="0">
                <a:solidFill>
                  <a:srgbClr val="FFFFFF"/>
                </a:solidFill>
              </a:rPr>
              <a:t>The Alignments are made by 3 methods</a:t>
            </a:r>
          </a:p>
          <a:p>
            <a:pPr lvl="1">
              <a:buFont typeface="Arial"/>
              <a:buChar char="•"/>
            </a:pPr>
            <a:r>
              <a:rPr lang="en-US" dirty="0" smtClean="0">
                <a:solidFill>
                  <a:srgbClr val="FFFFFF"/>
                </a:solidFill>
              </a:rPr>
              <a:t>MAFFT 6.711</a:t>
            </a:r>
          </a:p>
          <a:p>
            <a:pPr lvl="1">
              <a:buFont typeface="Arial"/>
              <a:buChar char="•"/>
            </a:pPr>
            <a:r>
              <a:rPr lang="en-US" dirty="0" smtClean="0">
                <a:solidFill>
                  <a:srgbClr val="FFFFFF"/>
                </a:solidFill>
              </a:rPr>
              <a:t>MUSCLE 3.8.31</a:t>
            </a:r>
          </a:p>
          <a:p>
            <a:pPr lvl="1">
              <a:buFont typeface="Arial"/>
              <a:buChar char="•"/>
            </a:pPr>
            <a:r>
              <a:rPr lang="en-US" dirty="0" err="1" smtClean="0">
                <a:solidFill>
                  <a:srgbClr val="FFFFFF"/>
                </a:solidFill>
              </a:rPr>
              <a:t>ClustalW</a:t>
            </a:r>
            <a:r>
              <a:rPr lang="en-US" dirty="0" smtClean="0">
                <a:solidFill>
                  <a:srgbClr val="FFFFFF"/>
                </a:solidFill>
              </a:rPr>
              <a:t> 2.1</a:t>
            </a:r>
          </a:p>
          <a:p>
            <a:pPr>
              <a:buFont typeface="Arial"/>
              <a:buChar char="•"/>
            </a:pPr>
            <a:r>
              <a:rPr lang="en-US" dirty="0" smtClean="0">
                <a:solidFill>
                  <a:srgbClr val="FFFFFF"/>
                </a:solidFill>
              </a:rPr>
              <a:t>The Alignments are evaluated with 3 methods</a:t>
            </a:r>
          </a:p>
          <a:p>
            <a:pPr lvl="1">
              <a:buFont typeface="Arial"/>
              <a:buChar char="•"/>
            </a:pPr>
            <a:r>
              <a:rPr lang="en-US" dirty="0" smtClean="0">
                <a:solidFill>
                  <a:srgbClr val="FFFFFF"/>
                </a:solidFill>
              </a:rPr>
              <a:t>T-Coffee Core</a:t>
            </a:r>
          </a:p>
          <a:p>
            <a:pPr lvl="1">
              <a:buFont typeface="Arial"/>
              <a:buChar char="•"/>
            </a:pPr>
            <a:r>
              <a:rPr lang="en-US" dirty="0" smtClean="0">
                <a:solidFill>
                  <a:srgbClr val="FFFFFF"/>
                </a:solidFill>
              </a:rPr>
              <a:t>Guidance</a:t>
            </a:r>
          </a:p>
          <a:p>
            <a:pPr lvl="1">
              <a:buFont typeface="Arial"/>
              <a:buChar char="•"/>
            </a:pPr>
            <a:r>
              <a:rPr lang="en-US" dirty="0" err="1" smtClean="0">
                <a:solidFill>
                  <a:srgbClr val="FFFFFF"/>
                </a:solidFill>
              </a:rPr>
              <a:t>HoT</a:t>
            </a:r>
            <a:endParaRPr lang="en-US" dirty="0" smtClean="0">
              <a:solidFill>
                <a:srgbClr val="FFFFFF"/>
              </a:solidFill>
            </a:endParaRPr>
          </a:p>
          <a:p>
            <a:pPr lvl="1"/>
            <a:endParaRPr lang="en-US" dirty="0">
              <a:solidFill>
                <a:srgbClr val="FFFFFF"/>
              </a:solidFill>
            </a:endParaRPr>
          </a:p>
        </p:txBody>
      </p:sp>
    </p:spTree>
    <p:extLst>
      <p:ext uri="{BB962C8B-B14F-4D97-AF65-F5344CB8AC3E}">
        <p14:creationId xmlns:p14="http://schemas.microsoft.com/office/powerpoint/2010/main" val="29795374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835014388"/>
              </p:ext>
            </p:extLst>
          </p:nvPr>
        </p:nvGraphicFramePr>
        <p:xfrm>
          <a:off x="211671" y="1649338"/>
          <a:ext cx="5781131" cy="1747520"/>
        </p:xfrm>
        <a:graphic>
          <a:graphicData uri="http://schemas.openxmlformats.org/drawingml/2006/table">
            <a:tbl>
              <a:tblPr firstRow="1" bandRow="1">
                <a:tableStyleId>{1E171933-4619-4E11-9A3F-F7608DF75F80}</a:tableStyleId>
              </a:tblPr>
              <a:tblGrid>
                <a:gridCol w="1538249"/>
                <a:gridCol w="1414294"/>
                <a:gridCol w="1414294"/>
                <a:gridCol w="1414294"/>
              </a:tblGrid>
              <a:tr h="436880">
                <a:tc>
                  <a:txBody>
                    <a:bodyPr/>
                    <a:lstStyle/>
                    <a:p>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t>MAFFT</a:t>
                      </a:r>
                      <a:endParaRPr 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err="1" smtClean="0"/>
                        <a:t>ClustalW</a:t>
                      </a:r>
                      <a:endParaRPr 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t>MUSCLE</a:t>
                      </a:r>
                      <a:endParaRPr 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smtClean="0"/>
                        <a:t>TCS</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i="1" dirty="0" smtClean="0">
                          <a:latin typeface="Calibri"/>
                          <a:cs typeface="Calibri"/>
                        </a:rPr>
                        <a:t>94.44</a:t>
                      </a:r>
                      <a:endParaRPr lang="en-US" sz="2000" b="1" i="1"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i="1" dirty="0" smtClean="0">
                          <a:latin typeface="Calibri"/>
                          <a:cs typeface="Calibri"/>
                        </a:rPr>
                        <a:t>96.46</a:t>
                      </a:r>
                      <a:endParaRPr lang="en-US" sz="2000" b="1" i="1"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i="1" dirty="0" smtClean="0">
                          <a:latin typeface="Calibri"/>
                          <a:cs typeface="Calibri"/>
                        </a:rPr>
                        <a:t>94.51</a:t>
                      </a:r>
                      <a:endParaRPr lang="en-US" sz="2000" b="1" i="1"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smtClean="0"/>
                        <a:t>Guidance</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90.28</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87.69</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94.51</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err="1" smtClean="0"/>
                        <a:t>HoT</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82.66</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90.95</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67699792"/>
              </p:ext>
            </p:extLst>
          </p:nvPr>
        </p:nvGraphicFramePr>
        <p:xfrm>
          <a:off x="211581" y="3386275"/>
          <a:ext cx="8621412" cy="436880"/>
        </p:xfrm>
        <a:graphic>
          <a:graphicData uri="http://schemas.openxmlformats.org/drawingml/2006/table">
            <a:tbl>
              <a:tblPr firstRow="1" bandRow="1">
                <a:tableStyleId>{1E171933-4619-4E11-9A3F-F7608DF75F80}</a:tableStyleId>
              </a:tblPr>
              <a:tblGrid>
                <a:gridCol w="1534585"/>
                <a:gridCol w="1339219"/>
                <a:gridCol w="1436902"/>
                <a:gridCol w="1436902"/>
                <a:gridCol w="1436902"/>
                <a:gridCol w="1436902"/>
              </a:tblGrid>
              <a:tr h="436880">
                <a:tc>
                  <a:txBody>
                    <a:bodyPr/>
                    <a:lstStyle/>
                    <a:p>
                      <a:r>
                        <a:rPr lang="en-US" sz="2000" b="0" dirty="0" smtClean="0">
                          <a:solidFill>
                            <a:schemeClr val="tx1"/>
                          </a:solidFill>
                        </a:rPr>
                        <a:t>BAliBASE SP</a:t>
                      </a:r>
                      <a:endParaRPr lang="en-US" sz="20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smtClean="0">
                          <a:solidFill>
                            <a:schemeClr val="tx1"/>
                          </a:solidFill>
                          <a:latin typeface="Calibri"/>
                          <a:cs typeface="Calibri"/>
                        </a:rPr>
                        <a:t>0.807</a:t>
                      </a:r>
                      <a:endParaRPr lang="en-US" sz="2000" b="0" dirty="0">
                        <a:solidFill>
                          <a:schemeClr val="tx1"/>
                        </a:solidFill>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smtClean="0">
                          <a:solidFill>
                            <a:schemeClr val="tx1"/>
                          </a:solidFill>
                          <a:latin typeface="Calibri"/>
                          <a:cs typeface="Calibri"/>
                        </a:rPr>
                        <a:t>0.714</a:t>
                      </a:r>
                      <a:endParaRPr lang="en-US" sz="2000" b="0" dirty="0">
                        <a:solidFill>
                          <a:schemeClr val="tx1"/>
                        </a:solidFill>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smtClean="0">
                          <a:solidFill>
                            <a:schemeClr val="tx1"/>
                          </a:solidFill>
                          <a:latin typeface="Calibri"/>
                          <a:cs typeface="Calibri"/>
                        </a:rPr>
                        <a:t>0.793</a:t>
                      </a:r>
                      <a:endParaRPr lang="en-US" sz="2000" b="0" dirty="0">
                        <a:solidFill>
                          <a:schemeClr val="tx1"/>
                        </a:solidFill>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smtClean="0">
                          <a:solidFill>
                            <a:schemeClr val="tx1"/>
                          </a:solidFill>
                          <a:latin typeface="Calibri"/>
                          <a:cs typeface="Calibri"/>
                        </a:rPr>
                        <a:t>0.765</a:t>
                      </a:r>
                      <a:endParaRPr lang="en-US" sz="2000" b="0" dirty="0">
                        <a:solidFill>
                          <a:schemeClr val="tx1"/>
                        </a:solidFill>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0" dirty="0" smtClean="0">
                          <a:solidFill>
                            <a:schemeClr val="tx1"/>
                          </a:solidFill>
                          <a:latin typeface="Calibri"/>
                          <a:cs typeface="Calibri"/>
                        </a:rPr>
                        <a:t>0.831</a:t>
                      </a:r>
                      <a:endParaRPr lang="en-US" sz="2000" b="0" dirty="0">
                        <a:solidFill>
                          <a:schemeClr val="tx1"/>
                        </a:solidFill>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 name="TextBox 10"/>
          <p:cNvSpPr txBox="1"/>
          <p:nvPr/>
        </p:nvSpPr>
        <p:spPr>
          <a:xfrm>
            <a:off x="1" y="5966904"/>
            <a:ext cx="9143999" cy="461665"/>
          </a:xfrm>
          <a:prstGeom prst="rect">
            <a:avLst/>
          </a:prstGeom>
          <a:noFill/>
        </p:spPr>
        <p:txBody>
          <a:bodyPr wrap="square" rtlCol="0">
            <a:spAutoFit/>
          </a:bodyPr>
          <a:lstStyle/>
          <a:p>
            <a:pPr algn="ctr"/>
            <a:r>
              <a:rPr lang="en-US" sz="2400" dirty="0" smtClean="0">
                <a:solidFill>
                  <a:srgbClr val="FFFFFF"/>
                </a:solidFill>
              </a:rPr>
              <a:t>TCS is the most informative &amp; the most stable measure across aligners.</a:t>
            </a:r>
            <a:endParaRPr lang="en-US" sz="2400" dirty="0">
              <a:solidFill>
                <a:srgbClr val="FFFFFF"/>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618427403"/>
              </p:ext>
            </p:extLst>
          </p:nvPr>
        </p:nvGraphicFramePr>
        <p:xfrm>
          <a:off x="5992801" y="1649339"/>
          <a:ext cx="2833721" cy="1736936"/>
        </p:xfrm>
        <a:graphic>
          <a:graphicData uri="http://schemas.openxmlformats.org/drawingml/2006/table">
            <a:tbl>
              <a:tblPr firstRow="1" bandRow="1">
                <a:tableStyleId>{1E171933-4619-4E11-9A3F-F7608DF75F80}</a:tableStyleId>
              </a:tblPr>
              <a:tblGrid>
                <a:gridCol w="1395870"/>
                <a:gridCol w="1437851"/>
              </a:tblGrid>
              <a:tr h="435302">
                <a:tc>
                  <a:txBody>
                    <a:bodyPr/>
                    <a:lstStyle/>
                    <a:p>
                      <a:pPr algn="ctr"/>
                      <a:r>
                        <a:rPr lang="en-US" sz="2000" dirty="0" smtClean="0"/>
                        <a:t>PRANK</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t>SATe</a:t>
                      </a:r>
                      <a:endParaRPr 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3878">
                <a:tc>
                  <a:txBody>
                    <a:bodyPr/>
                    <a:lstStyle/>
                    <a:p>
                      <a:pPr algn="ctr"/>
                      <a:r>
                        <a:rPr lang="en-US" sz="2000" b="1" i="1" dirty="0" smtClean="0">
                          <a:latin typeface="Calibri"/>
                          <a:cs typeface="Calibri"/>
                        </a:rPr>
                        <a:t>96.93</a:t>
                      </a:r>
                      <a:endParaRPr lang="en-US" sz="2000" b="1" i="1" dirty="0">
                        <a:latin typeface="Calibri"/>
                        <a:cs typeface="Calibri"/>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b="1" dirty="0" smtClean="0">
                          <a:latin typeface="Calibri"/>
                          <a:cs typeface="Calibri"/>
                        </a:rPr>
                        <a:t>93.25</a:t>
                      </a:r>
                      <a:endParaRPr lang="en-US" sz="2000" b="1"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3878">
                <a:tc>
                  <a:txBody>
                    <a:bodyPr/>
                    <a:lstStyle/>
                    <a:p>
                      <a:pPr algn="ctr"/>
                      <a:r>
                        <a:rPr lang="en-US" sz="2000" dirty="0" smtClean="0">
                          <a:latin typeface="Calibri"/>
                          <a:cs typeface="Calibri"/>
                        </a:rPr>
                        <a:t>91.68</a:t>
                      </a:r>
                      <a:endParaRPr lang="en-US" sz="2000" dirty="0">
                        <a:latin typeface="Calibri"/>
                        <a:cs typeface="Calibri"/>
                      </a:endParaRPr>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latin typeface="Calibri"/>
                          <a:cs typeface="Calibri"/>
                        </a:rPr>
                        <a:t>-</a:t>
                      </a:r>
                      <a:endParaRPr lang="en-US" sz="2000" dirty="0">
                        <a:latin typeface="Calibri"/>
                        <a:cs typeface="Calibri"/>
                      </a:endParaRPr>
                    </a:p>
                  </a:txBody>
                  <a:tcPr>
                    <a:lnL>
                      <a:noFill/>
                    </a:lnL>
                    <a:lnR w="12700" cmpd="sng">
                      <a:noFill/>
                    </a:lnR>
                    <a:lnT w="12700" cmpd="sng">
                      <a:noFill/>
                    </a:lnT>
                    <a:lnB w="12700" cmpd="sng">
                      <a:noFill/>
                    </a:lnB>
                    <a:lnTlToBr w="12700" cmpd="sng">
                      <a:noFill/>
                      <a:prstDash val="solid"/>
                    </a:lnTlToBr>
                    <a:lnBlToTr w="12700" cmpd="sng">
                      <a:noFill/>
                      <a:prstDash val="solid"/>
                    </a:lnBlToTr>
                  </a:tcPr>
                </a:tc>
              </a:tr>
              <a:tr h="433878">
                <a:tc>
                  <a:txBody>
                    <a:bodyPr/>
                    <a:lstStyle/>
                    <a:p>
                      <a:pPr algn="ctr"/>
                      <a:r>
                        <a:rPr lang="en-US" sz="2000" dirty="0" smtClean="0"/>
                        <a:t>-</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000" dirty="0" smtClean="0"/>
                        <a:t>-</a:t>
                      </a:r>
                      <a:endParaRPr lang="en-US" sz="2000" dirty="0"/>
                    </a:p>
                  </a:txBody>
                  <a:tcP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5819222"/>
              </p:ext>
            </p:extLst>
          </p:nvPr>
        </p:nvGraphicFramePr>
        <p:xfrm>
          <a:off x="211670" y="3883459"/>
          <a:ext cx="8614849" cy="1747520"/>
        </p:xfrm>
        <a:graphic>
          <a:graphicData uri="http://schemas.openxmlformats.org/drawingml/2006/table">
            <a:tbl>
              <a:tblPr firstRow="1" bandRow="1">
                <a:tableStyleId>{1E171933-4619-4E11-9A3F-F7608DF75F80}</a:tableStyleId>
              </a:tblPr>
              <a:tblGrid>
                <a:gridCol w="1539164"/>
                <a:gridCol w="1415137"/>
                <a:gridCol w="1415137"/>
                <a:gridCol w="1415137"/>
                <a:gridCol w="1415137"/>
                <a:gridCol w="1415137"/>
              </a:tblGrid>
              <a:tr h="436880">
                <a:tc>
                  <a:txBody>
                    <a:bodyPr/>
                    <a:lstStyle/>
                    <a:p>
                      <a:r>
                        <a:rPr lang="en-US" sz="2000" b="0" dirty="0" smtClean="0"/>
                        <a:t>PREFAB SP</a:t>
                      </a:r>
                      <a:endParaRPr lang="en-US" sz="2000" b="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0" dirty="0">
                          <a:effectLst/>
                          <a:latin typeface="Calibri"/>
                          <a:ea typeface="新細明體"/>
                          <a:cs typeface="Calibri"/>
                        </a:rPr>
                        <a:t>0.595</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0" dirty="0">
                          <a:effectLst/>
                          <a:latin typeface="Calibri"/>
                          <a:ea typeface="新細明體"/>
                          <a:cs typeface="Calibri"/>
                        </a:rPr>
                        <a:t>0.661</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0" dirty="0">
                          <a:effectLst/>
                          <a:latin typeface="Calibri"/>
                          <a:ea typeface="新細明體"/>
                          <a:cs typeface="Calibri"/>
                        </a:rPr>
                        <a:t>0.649</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0" dirty="0">
                          <a:effectLst/>
                          <a:latin typeface="Calibri"/>
                          <a:ea typeface="新細明體"/>
                          <a:cs typeface="Calibri"/>
                        </a:rPr>
                        <a:t>0.614</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0" dirty="0">
                          <a:effectLst/>
                          <a:latin typeface="Calibri"/>
                          <a:ea typeface="新細明體"/>
                          <a:cs typeface="Calibri"/>
                        </a:rPr>
                        <a:t>0.686</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smtClean="0"/>
                        <a:t>TCS</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1" i="1" dirty="0">
                          <a:effectLst/>
                          <a:latin typeface="Calibri"/>
                          <a:ea typeface="新細明體"/>
                          <a:cs typeface="Calibri"/>
                        </a:rPr>
                        <a:t>90.81</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1" i="1" dirty="0">
                          <a:effectLst/>
                          <a:latin typeface="Calibri"/>
                          <a:ea typeface="新細明體"/>
                          <a:cs typeface="Calibri"/>
                        </a:rPr>
                        <a:t>89.24</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1" i="1" dirty="0">
                          <a:effectLst/>
                          <a:latin typeface="Calibri"/>
                          <a:ea typeface="新細明體"/>
                          <a:cs typeface="Calibri"/>
                        </a:rPr>
                        <a:t>87.96</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1" i="1" dirty="0">
                          <a:effectLst/>
                          <a:latin typeface="Calibri"/>
                          <a:ea typeface="新細明體"/>
                          <a:cs typeface="Calibri"/>
                        </a:rPr>
                        <a:t>92.31</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b="1" dirty="0">
                          <a:effectLst/>
                          <a:latin typeface="Calibri"/>
                          <a:ea typeface="新細明體"/>
                          <a:cs typeface="Calibri"/>
                        </a:rPr>
                        <a:t>86.77</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smtClean="0"/>
                        <a:t>Guidance</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smtClean="0">
                          <a:effectLst/>
                          <a:latin typeface="Calibri"/>
                          <a:ea typeface="新細明體"/>
                          <a:cs typeface="Calibri"/>
                        </a:rPr>
                        <a:t>85.74</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smtClean="0">
                          <a:effectLst/>
                          <a:latin typeface="Calibri"/>
                          <a:ea typeface="新細明體"/>
                          <a:cs typeface="Calibri"/>
                        </a:rPr>
                        <a:t>80.64</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a:effectLst/>
                          <a:latin typeface="Calibri"/>
                          <a:ea typeface="新細明體"/>
                          <a:cs typeface="Calibri"/>
                        </a:rPr>
                        <a:t>85.60</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a:effectLst/>
                          <a:latin typeface="Calibri"/>
                          <a:ea typeface="新細明體"/>
                          <a:cs typeface="Calibri"/>
                        </a:rPr>
                        <a:t>87.34</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a:effectLst/>
                          <a:latin typeface="Calibri"/>
                          <a:ea typeface="新細明體"/>
                          <a:cs typeface="Calibri"/>
                        </a:rPr>
                        <a:t>-</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r>
              <a:tr h="436880">
                <a:tc>
                  <a:txBody>
                    <a:bodyPr/>
                    <a:lstStyle/>
                    <a:p>
                      <a:r>
                        <a:rPr lang="en-US" sz="2000" dirty="0" err="1" smtClean="0"/>
                        <a:t>HoT</a:t>
                      </a:r>
                      <a:endParaRPr lang="en-US" sz="2000" dirty="0"/>
                    </a:p>
                  </a:txBody>
                  <a:tcP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smtClean="0">
                          <a:effectLst/>
                          <a:latin typeface="Calibri"/>
                          <a:ea typeface="新細明體"/>
                          <a:cs typeface="Calibri"/>
                        </a:rPr>
                        <a:t>80.30</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smtClean="0">
                          <a:effectLst/>
                          <a:latin typeface="Calibri"/>
                          <a:ea typeface="新細明體"/>
                          <a:cs typeface="Calibri"/>
                        </a:rPr>
                        <a:t>83.94</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a:effectLst/>
                          <a:latin typeface="Calibri"/>
                          <a:ea typeface="新細明體"/>
                          <a:cs typeface="Calibri"/>
                        </a:rPr>
                        <a:t>-</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smtClean="0">
                          <a:effectLst/>
                          <a:latin typeface="Calibri"/>
                          <a:ea typeface="新細明體"/>
                          <a:cs typeface="Calibri"/>
                        </a:rPr>
                        <a:t>-</a:t>
                      </a:r>
                      <a:endParaRPr lang="en-US" sz="2000" dirty="0">
                        <a:effectLst/>
                        <a:latin typeface="Calibri"/>
                        <a:ea typeface="新細明體"/>
                        <a:cs typeface="Calibri"/>
                      </a:endParaRP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01600" indent="-101600" algn="ctr">
                        <a:lnSpc>
                          <a:spcPts val="1000"/>
                        </a:lnSpc>
                        <a:spcAft>
                          <a:spcPts val="0"/>
                        </a:spcAft>
                      </a:pPr>
                      <a:r>
                        <a:rPr lang="en-US" sz="2000" dirty="0">
                          <a:effectLst/>
                          <a:latin typeface="Calibri"/>
                          <a:ea typeface="新細明體"/>
                          <a:cs typeface="Calibri"/>
                        </a:rPr>
                        <a:t>-</a:t>
                      </a:r>
                    </a:p>
                  </a:txBody>
                  <a:tcPr marL="0" marR="0" marT="0" marB="0" anchor="ctr">
                    <a:lnL>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2" name="Title 1"/>
          <p:cNvSpPr txBox="1">
            <a:spLocks/>
          </p:cNvSpPr>
          <p:nvPr/>
        </p:nvSpPr>
        <p:spPr>
          <a:xfrm>
            <a:off x="457200" y="349583"/>
            <a:ext cx="8229600" cy="858709"/>
          </a:xfrm>
          <a:prstGeom prst="rect">
            <a:avLst/>
          </a:prstGeom>
        </p:spPr>
        <p:txBody>
          <a:bodyPr>
            <a:norm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FFFFFF"/>
                </a:solidFill>
              </a:rPr>
              <a:t>AUC</a:t>
            </a:r>
            <a:endParaRPr lang="en-US" dirty="0">
              <a:solidFill>
                <a:srgbClr val="FFFF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urved Right Arrow 30"/>
          <p:cNvSpPr/>
          <p:nvPr/>
        </p:nvSpPr>
        <p:spPr>
          <a:xfrm>
            <a:off x="4635832" y="1749467"/>
            <a:ext cx="408522" cy="2007003"/>
          </a:xfrm>
          <a:prstGeom prst="curvedRightArrow">
            <a:avLst>
              <a:gd name="adj1" fmla="val 25000"/>
              <a:gd name="adj2" fmla="val 50000"/>
              <a:gd name="adj3" fmla="val 29348"/>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urved Left Arrow 28"/>
          <p:cNvSpPr/>
          <p:nvPr/>
        </p:nvSpPr>
        <p:spPr>
          <a:xfrm>
            <a:off x="3827149" y="1749467"/>
            <a:ext cx="604422" cy="3150260"/>
          </a:xfrm>
          <a:prstGeom prst="curvedLeftArrow">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itle 1"/>
          <p:cNvSpPr>
            <a:spLocks noGrp="1"/>
          </p:cNvSpPr>
          <p:nvPr>
            <p:ph type="title"/>
          </p:nvPr>
        </p:nvSpPr>
        <p:spPr>
          <a:xfrm>
            <a:off x="457200" y="14365"/>
            <a:ext cx="8229600" cy="912183"/>
          </a:xfrm>
        </p:spPr>
        <p:txBody>
          <a:bodyPr>
            <a:normAutofit/>
          </a:bodyPr>
          <a:lstStyle/>
          <a:p>
            <a:r>
              <a:rPr lang="en-US" dirty="0" smtClean="0">
                <a:solidFill>
                  <a:srgbClr val="FFFFFF"/>
                </a:solidFill>
              </a:rPr>
              <a:t>alignment uncertainty - data</a:t>
            </a:r>
            <a:endParaRPr lang="en-US" dirty="0">
              <a:solidFill>
                <a:srgbClr val="FFFFFF"/>
              </a:solidFill>
            </a:endParaRPr>
          </a:p>
        </p:txBody>
      </p:sp>
      <p:sp>
        <p:nvSpPr>
          <p:cNvPr id="4" name="Content Placeholder 2"/>
          <p:cNvSpPr txBox="1">
            <a:spLocks/>
          </p:cNvSpPr>
          <p:nvPr/>
        </p:nvSpPr>
        <p:spPr>
          <a:xfrm>
            <a:off x="1625700" y="4561699"/>
            <a:ext cx="2520000" cy="1734608"/>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Aln1</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i="0" u="none" strike="noStrike" kern="1200" cap="none" spc="0" normalizeH="0" baseline="0" noProof="0" dirty="0">
              <a:ln>
                <a:noFill/>
              </a:ln>
              <a:solidFill>
                <a:srgbClr val="FFFFFF"/>
              </a:solidFill>
              <a:effectLst/>
              <a:uLnTx/>
              <a:uFillTx/>
              <a:latin typeface="Courier"/>
              <a:ea typeface="+mn-ea"/>
              <a:cs typeface="Courier"/>
            </a:endParaRPr>
          </a:p>
        </p:txBody>
      </p:sp>
      <p:sp>
        <p:nvSpPr>
          <p:cNvPr id="5" name="Content Placeholder 2"/>
          <p:cNvSpPr txBox="1">
            <a:spLocks/>
          </p:cNvSpPr>
          <p:nvPr/>
        </p:nvSpPr>
        <p:spPr>
          <a:xfrm>
            <a:off x="5223910" y="4556918"/>
            <a:ext cx="2512809" cy="1742495"/>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Aln2</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b="0" i="0" u="none" strike="noStrike" kern="1200" cap="none" spc="0" normalizeH="0" baseline="0" noProof="0" dirty="0">
              <a:ln>
                <a:noFill/>
              </a:ln>
              <a:solidFill>
                <a:srgbClr val="FFFFFF"/>
              </a:solidFill>
              <a:effectLst/>
              <a:uLnTx/>
              <a:uFillTx/>
              <a:latin typeface="Courier"/>
              <a:ea typeface="+mn-ea"/>
              <a:cs typeface="Courier"/>
            </a:endParaRPr>
          </a:p>
        </p:txBody>
      </p:sp>
      <p:grpSp>
        <p:nvGrpSpPr>
          <p:cNvPr id="2" name="Group 9"/>
          <p:cNvGrpSpPr/>
          <p:nvPr/>
        </p:nvGrpSpPr>
        <p:grpSpPr>
          <a:xfrm>
            <a:off x="2420567" y="5164109"/>
            <a:ext cx="4027516" cy="1070033"/>
            <a:chOff x="2420567" y="3415270"/>
            <a:chExt cx="4027516" cy="913166"/>
          </a:xfrm>
        </p:grpSpPr>
        <p:sp>
          <p:nvSpPr>
            <p:cNvPr id="7" name="Rounded Rectangle 6"/>
            <p:cNvSpPr/>
            <p:nvPr/>
          </p:nvSpPr>
          <p:spPr>
            <a:xfrm>
              <a:off x="2420567" y="3415270"/>
              <a:ext cx="432000" cy="900000"/>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6016083" y="3428436"/>
              <a:ext cx="432000" cy="900000"/>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Content Placeholder 2"/>
          <p:cNvSpPr txBox="1">
            <a:spLocks/>
          </p:cNvSpPr>
          <p:nvPr/>
        </p:nvSpPr>
        <p:spPr>
          <a:xfrm>
            <a:off x="1540393" y="1087739"/>
            <a:ext cx="2102086" cy="117721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i="0" u="none" strike="noStrike" kern="1200" cap="none" spc="0" normalizeH="0" baseline="0" noProof="0" dirty="0">
              <a:ln>
                <a:noFill/>
              </a:ln>
              <a:solidFill>
                <a:srgbClr val="FFFFFF"/>
              </a:solidFill>
              <a:effectLst/>
              <a:uLnTx/>
              <a:uFillTx/>
              <a:latin typeface="Courier"/>
              <a:ea typeface="+mn-ea"/>
              <a:cs typeface="Courier"/>
            </a:endParaRPr>
          </a:p>
        </p:txBody>
      </p:sp>
      <p:sp>
        <p:nvSpPr>
          <p:cNvPr id="11" name="Rectangle 10"/>
          <p:cNvSpPr/>
          <p:nvPr/>
        </p:nvSpPr>
        <p:spPr>
          <a:xfrm>
            <a:off x="0" y="6392341"/>
            <a:ext cx="9144000" cy="461665"/>
          </a:xfrm>
          <a:prstGeom prst="rect">
            <a:avLst/>
          </a:prstGeom>
        </p:spPr>
        <p:txBody>
          <a:bodyPr wrap="square">
            <a:spAutoFit/>
          </a:bodyPr>
          <a:lstStyle/>
          <a:p>
            <a:r>
              <a:rPr lang="en-US" sz="1200" dirty="0" err="1" smtClean="0"/>
              <a:t>Landan</a:t>
            </a:r>
            <a:r>
              <a:rPr lang="en-US" sz="1200" dirty="0" smtClean="0"/>
              <a:t> G, </a:t>
            </a:r>
            <a:r>
              <a:rPr lang="en-US" sz="1200" dirty="0" err="1" smtClean="0"/>
              <a:t>Graur</a:t>
            </a:r>
            <a:r>
              <a:rPr lang="en-US" sz="1200" dirty="0" smtClean="0"/>
              <a:t> D (2007) Heads or Tails: A Simple Reliability Check for Multiple Sequence Alignments. Molecular Biology and Evolution 24: 1380 –1383.</a:t>
            </a:r>
            <a:endParaRPr lang="en-US" sz="1200" dirty="0"/>
          </a:p>
        </p:txBody>
      </p:sp>
      <p:sp>
        <p:nvSpPr>
          <p:cNvPr id="14" name="Content Placeholder 2"/>
          <p:cNvSpPr txBox="1">
            <a:spLocks/>
          </p:cNvSpPr>
          <p:nvPr/>
        </p:nvSpPr>
        <p:spPr>
          <a:xfrm>
            <a:off x="5275227" y="1087739"/>
            <a:ext cx="2102086" cy="1177219"/>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MUSSOPO</a:t>
            </a:r>
            <a:endParaRPr kumimoji="0" lang="en-US" sz="3000" i="0" u="none" strike="noStrike" kern="1200" cap="none" spc="0" normalizeH="0" baseline="0" noProof="0" dirty="0" smtClean="0">
              <a:ln>
                <a:noFill/>
              </a:ln>
              <a:solidFill>
                <a:srgbClr val="FFFFFF"/>
              </a:solidFill>
              <a:effectLst/>
              <a:uLnTx/>
              <a:uFillTx/>
              <a:latin typeface="Courier"/>
              <a:ea typeface="+mn-ea"/>
              <a:cs typeface="Courier"/>
            </a:endParaRP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26MUSOLB</a:t>
            </a:r>
            <a:endParaRPr kumimoji="0" lang="en-US" sz="3000" i="0" u="none" strike="noStrike" kern="1200" cap="none" spc="0" normalizeH="0" baseline="0" noProof="0" dirty="0">
              <a:ln>
                <a:noFill/>
              </a:ln>
              <a:solidFill>
                <a:srgbClr val="FFFFFF"/>
              </a:solidFill>
              <a:effectLst/>
              <a:uLnTx/>
              <a:uFillTx/>
              <a:latin typeface="Courier"/>
              <a:ea typeface="+mn-ea"/>
              <a:cs typeface="Courier"/>
            </a:endParaRPr>
          </a:p>
        </p:txBody>
      </p:sp>
      <p:sp>
        <p:nvSpPr>
          <p:cNvPr id="16" name="TextBox 15"/>
          <p:cNvSpPr txBox="1"/>
          <p:nvPr/>
        </p:nvSpPr>
        <p:spPr>
          <a:xfrm>
            <a:off x="3827150" y="2243311"/>
            <a:ext cx="1217204" cy="646331"/>
          </a:xfrm>
          <a:prstGeom prst="rect">
            <a:avLst/>
          </a:prstGeom>
          <a:noFill/>
        </p:spPr>
        <p:txBody>
          <a:bodyPr wrap="square" rtlCol="0">
            <a:spAutoFit/>
          </a:bodyPr>
          <a:lstStyle/>
          <a:p>
            <a:r>
              <a:rPr lang="en-US" sz="3600" dirty="0" smtClean="0"/>
              <a:t>MSA</a:t>
            </a:r>
            <a:endParaRPr lang="en-US" sz="3600" dirty="0"/>
          </a:p>
        </p:txBody>
      </p:sp>
      <p:grpSp>
        <p:nvGrpSpPr>
          <p:cNvPr id="22" name="Group 21"/>
          <p:cNvGrpSpPr/>
          <p:nvPr/>
        </p:nvGrpSpPr>
        <p:grpSpPr>
          <a:xfrm>
            <a:off x="1481890" y="4737124"/>
            <a:ext cx="2311567" cy="1502551"/>
            <a:chOff x="1515582" y="4731591"/>
            <a:chExt cx="2311567" cy="1502551"/>
          </a:xfrm>
        </p:grpSpPr>
        <p:sp>
          <p:nvSpPr>
            <p:cNvPr id="21" name="Rectangle 20"/>
            <p:cNvSpPr/>
            <p:nvPr/>
          </p:nvSpPr>
          <p:spPr>
            <a:xfrm>
              <a:off x="1515582" y="4731591"/>
              <a:ext cx="2311567" cy="1502551"/>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ight Arrow 19"/>
            <p:cNvSpPr/>
            <p:nvPr/>
          </p:nvSpPr>
          <p:spPr>
            <a:xfrm>
              <a:off x="1515583" y="4899727"/>
              <a:ext cx="2311566" cy="1213733"/>
            </a:xfrm>
            <a:prstGeom prs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5216724" y="4725142"/>
            <a:ext cx="2345259" cy="1562289"/>
            <a:chOff x="1515582" y="4729261"/>
            <a:chExt cx="2345259" cy="1562289"/>
          </a:xfrm>
        </p:grpSpPr>
        <p:sp>
          <p:nvSpPr>
            <p:cNvPr id="24" name="Rectangle 23"/>
            <p:cNvSpPr/>
            <p:nvPr/>
          </p:nvSpPr>
          <p:spPr>
            <a:xfrm>
              <a:off x="1515582" y="4729261"/>
              <a:ext cx="2345259" cy="1562289"/>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p:cNvSpPr/>
            <p:nvPr/>
          </p:nvSpPr>
          <p:spPr>
            <a:xfrm>
              <a:off x="1515583" y="4899727"/>
              <a:ext cx="2311566" cy="1213733"/>
            </a:xfrm>
            <a:prstGeom prst="rightArrow">
              <a:avLst/>
            </a:prstGeom>
            <a:solidFill>
              <a:schemeClr val="accent1"/>
            </a:solidFill>
            <a:ln>
              <a:solidFill>
                <a:srgbClr val="FFAF0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grpSp>
      <p:grpSp>
        <p:nvGrpSpPr>
          <p:cNvPr id="26" name="Group 25"/>
          <p:cNvGrpSpPr/>
          <p:nvPr/>
        </p:nvGrpSpPr>
        <p:grpSpPr>
          <a:xfrm rot="10800000">
            <a:off x="5250416" y="2950381"/>
            <a:ext cx="2311567" cy="1502551"/>
            <a:chOff x="1515582" y="4731591"/>
            <a:chExt cx="2311567" cy="1502551"/>
          </a:xfrm>
        </p:grpSpPr>
        <p:sp>
          <p:nvSpPr>
            <p:cNvPr id="27" name="Rectangle 26"/>
            <p:cNvSpPr/>
            <p:nvPr/>
          </p:nvSpPr>
          <p:spPr>
            <a:xfrm>
              <a:off x="1515582" y="4731591"/>
              <a:ext cx="2311567" cy="1502551"/>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1515583" y="4899727"/>
              <a:ext cx="2311566" cy="1213733"/>
            </a:xfrm>
            <a:prstGeom prst="rightArrow">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grpSp>
    </p:spTree>
    <p:extLst>
      <p:ext uri="{BB962C8B-B14F-4D97-AF65-F5344CB8AC3E}">
        <p14:creationId xmlns:p14="http://schemas.microsoft.com/office/powerpoint/2010/main" val="2092561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0"/>
                                        <p:tgtEl>
                                          <p:spTgt spid="14"/>
                                        </p:tgtEl>
                                      </p:cBhvr>
                                    </p:animEffect>
                                    <p:anim calcmode="lin" valueType="num">
                                      <p:cBhvr>
                                        <p:cTn id="18" dur="1500" fill="hold"/>
                                        <p:tgtEl>
                                          <p:spTgt spid="14"/>
                                        </p:tgtEl>
                                        <p:attrNameLst>
                                          <p:attrName>ppt_w</p:attrName>
                                        </p:attrNameLst>
                                      </p:cBhvr>
                                      <p:tavLst>
                                        <p:tav tm="0" fmla="#ppt_w*sin(2.5*pi*$)">
                                          <p:val>
                                            <p:fltVal val="0"/>
                                          </p:val>
                                        </p:tav>
                                        <p:tav tm="100000">
                                          <p:val>
                                            <p:fltVal val="1"/>
                                          </p:val>
                                        </p:tav>
                                      </p:tavLst>
                                    </p:anim>
                                    <p:anim calcmode="lin" valueType="num">
                                      <p:cBhvr>
                                        <p:cTn id="19" dur="1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anim calcmode="lin" valueType="num">
                                      <p:cBhvr>
                                        <p:cTn id="35" dur="500" fill="hold"/>
                                        <p:tgtEl>
                                          <p:spTgt spid="23"/>
                                        </p:tgtEl>
                                        <p:attrNameLst>
                                          <p:attrName>ppt_w</p:attrName>
                                        </p:attrNameLst>
                                      </p:cBhvr>
                                      <p:tavLst>
                                        <p:tav tm="0" fmla="#ppt_w*sin(2.5*pi*$)">
                                          <p:val>
                                            <p:fltVal val="0"/>
                                          </p:val>
                                        </p:tav>
                                        <p:tav tm="100000">
                                          <p:val>
                                            <p:fltVal val="1"/>
                                          </p:val>
                                        </p:tav>
                                      </p:tavLst>
                                    </p:anim>
                                    <p:anim calcmode="lin" valueType="num">
                                      <p:cBhvr>
                                        <p:cTn id="36"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6" grpId="0"/>
      <p:bldP spid="4" grpId="0"/>
      <p:bldP spid="5"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4900" y="824570"/>
            <a:ext cx="4820776" cy="461665"/>
          </a:xfrm>
          <a:prstGeom prst="rect">
            <a:avLst/>
          </a:prstGeom>
          <a:noFill/>
        </p:spPr>
        <p:txBody>
          <a:bodyPr wrap="square" rtlCol="0">
            <a:spAutoFit/>
          </a:bodyPr>
          <a:lstStyle/>
          <a:p>
            <a:r>
              <a:rPr lang="en-US" sz="2400" dirty="0" smtClean="0"/>
              <a:t>How about difficult alignment sets?</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776783744"/>
              </p:ext>
            </p:extLst>
          </p:nvPr>
        </p:nvGraphicFramePr>
        <p:xfrm>
          <a:off x="1522756" y="1392967"/>
          <a:ext cx="6305064" cy="2270760"/>
        </p:xfrm>
        <a:graphic>
          <a:graphicData uri="http://schemas.openxmlformats.org/drawingml/2006/table">
            <a:tbl>
              <a:tblPr firstRow="1" bandRow="1">
                <a:tableStyleId>{1E171933-4619-4E11-9A3F-F7608DF75F80}</a:tableStyleId>
              </a:tblPr>
              <a:tblGrid>
                <a:gridCol w="1655764"/>
                <a:gridCol w="2455333"/>
                <a:gridCol w="2193967"/>
              </a:tblGrid>
              <a:tr h="436880">
                <a:tc>
                  <a:txBody>
                    <a:bodyPr/>
                    <a:lstStyle/>
                    <a:p>
                      <a:endParaRPr lang="en-US" sz="2300" dirty="0"/>
                    </a:p>
                  </a:txBody>
                  <a:tcPr/>
                </a:tc>
                <a:tc>
                  <a:txBody>
                    <a:bodyPr/>
                    <a:lstStyle/>
                    <a:p>
                      <a:pPr algn="ctr"/>
                      <a:r>
                        <a:rPr lang="en-US" sz="2300" dirty="0" err="1" smtClean="0"/>
                        <a:t>BAliBASE</a:t>
                      </a:r>
                      <a:r>
                        <a:rPr lang="en-US" sz="2300" dirty="0" smtClean="0"/>
                        <a:t> RV11</a:t>
                      </a:r>
                      <a:endParaRPr lang="en-US" sz="2300" dirty="0"/>
                    </a:p>
                  </a:txBody>
                  <a:tcPr/>
                </a:tc>
                <a:tc>
                  <a:txBody>
                    <a:bodyPr/>
                    <a:lstStyle/>
                    <a:p>
                      <a:pPr algn="ctr"/>
                      <a:r>
                        <a:rPr lang="en-US" sz="2300" dirty="0" smtClean="0"/>
                        <a:t>PREFAB 0~20</a:t>
                      </a:r>
                      <a:endParaRPr lang="en-US" sz="2300" dirty="0"/>
                    </a:p>
                  </a:txBody>
                  <a:tcPr/>
                </a:tc>
              </a:tr>
              <a:tr h="436880">
                <a:tc>
                  <a:txBody>
                    <a:bodyPr/>
                    <a:lstStyle/>
                    <a:p>
                      <a:r>
                        <a:rPr lang="en-US" sz="2300" dirty="0" smtClean="0">
                          <a:solidFill>
                            <a:schemeClr val="accent6">
                              <a:lumMod val="75000"/>
                            </a:schemeClr>
                          </a:solidFill>
                        </a:rPr>
                        <a:t>SP</a:t>
                      </a:r>
                      <a:endParaRPr lang="en-US" sz="2300" dirty="0">
                        <a:solidFill>
                          <a:schemeClr val="accent6">
                            <a:lumMod val="75000"/>
                          </a:schemeClr>
                        </a:solidFill>
                      </a:endParaRPr>
                    </a:p>
                  </a:txBody>
                  <a:tcPr/>
                </a:tc>
                <a:tc>
                  <a:txBody>
                    <a:bodyPr/>
                    <a:lstStyle/>
                    <a:p>
                      <a:pPr algn="ctr"/>
                      <a:r>
                        <a:rPr lang="en-US" sz="2400" dirty="0" smtClean="0">
                          <a:solidFill>
                            <a:schemeClr val="accent6">
                              <a:lumMod val="75000"/>
                            </a:schemeClr>
                          </a:solidFill>
                          <a:latin typeface="Calibri"/>
                          <a:cs typeface="Calibri"/>
                        </a:rPr>
                        <a:t>0.536</a:t>
                      </a:r>
                      <a:endParaRPr lang="en-US" sz="2400" dirty="0">
                        <a:solidFill>
                          <a:schemeClr val="accent6">
                            <a:lumMod val="75000"/>
                          </a:schemeClr>
                        </a:solidFill>
                        <a:latin typeface="Calibri"/>
                        <a:cs typeface="Calibri"/>
                      </a:endParaRPr>
                    </a:p>
                  </a:txBody>
                  <a:tcPr/>
                </a:tc>
                <a:tc>
                  <a:txBody>
                    <a:bodyPr/>
                    <a:lstStyle/>
                    <a:p>
                      <a:pPr algn="ctr"/>
                      <a:r>
                        <a:rPr lang="en-US" sz="2400" dirty="0" smtClean="0">
                          <a:solidFill>
                            <a:schemeClr val="accent6">
                              <a:lumMod val="75000"/>
                            </a:schemeClr>
                          </a:solidFill>
                          <a:latin typeface="Calibri"/>
                          <a:cs typeface="Calibri"/>
                        </a:rPr>
                        <a:t>0.465</a:t>
                      </a:r>
                      <a:endParaRPr lang="en-US" sz="2400" dirty="0">
                        <a:solidFill>
                          <a:schemeClr val="accent6">
                            <a:lumMod val="75000"/>
                          </a:schemeClr>
                        </a:solidFill>
                        <a:latin typeface="Calibri"/>
                        <a:cs typeface="Calibri"/>
                      </a:endParaRPr>
                    </a:p>
                  </a:txBody>
                  <a:tcPr/>
                </a:tc>
              </a:tr>
              <a:tr h="436880">
                <a:tc>
                  <a:txBody>
                    <a:bodyPr/>
                    <a:lstStyle/>
                    <a:p>
                      <a:r>
                        <a:rPr lang="en-US" sz="2300" dirty="0" smtClean="0"/>
                        <a:t>TCS</a:t>
                      </a:r>
                      <a:endParaRPr lang="en-US" sz="2300" dirty="0"/>
                    </a:p>
                  </a:txBody>
                  <a:tcPr/>
                </a:tc>
                <a:tc>
                  <a:txBody>
                    <a:bodyPr/>
                    <a:lstStyle/>
                    <a:p>
                      <a:pPr algn="ctr"/>
                      <a:r>
                        <a:rPr lang="en-US" sz="2400" dirty="0" smtClean="0">
                          <a:latin typeface="Calibri"/>
                          <a:cs typeface="Calibri"/>
                        </a:rPr>
                        <a:t>91.11</a:t>
                      </a:r>
                      <a:endParaRPr lang="en-US" sz="2400" dirty="0">
                        <a:latin typeface="Calibri"/>
                        <a:cs typeface="Calibri"/>
                      </a:endParaRPr>
                    </a:p>
                  </a:txBody>
                  <a:tcPr/>
                </a:tc>
                <a:tc>
                  <a:txBody>
                    <a:bodyPr/>
                    <a:lstStyle/>
                    <a:p>
                      <a:pPr algn="ctr"/>
                      <a:r>
                        <a:rPr lang="en-US" sz="2400" dirty="0" smtClean="0">
                          <a:latin typeface="Calibri"/>
                          <a:cs typeface="Calibri"/>
                        </a:rPr>
                        <a:t>87.16</a:t>
                      </a:r>
                      <a:endParaRPr lang="en-US" sz="2400" dirty="0">
                        <a:latin typeface="Calibri"/>
                        <a:cs typeface="Calibri"/>
                      </a:endParaRPr>
                    </a:p>
                  </a:txBody>
                  <a:tcPr/>
                </a:tc>
              </a:tr>
              <a:tr h="436880">
                <a:tc>
                  <a:txBody>
                    <a:bodyPr/>
                    <a:lstStyle/>
                    <a:p>
                      <a:r>
                        <a:rPr lang="en-US" sz="2300" dirty="0" smtClean="0"/>
                        <a:t>Guidance</a:t>
                      </a:r>
                      <a:endParaRPr lang="en-US" sz="2300" dirty="0"/>
                    </a:p>
                  </a:txBody>
                  <a:tcPr/>
                </a:tc>
                <a:tc>
                  <a:txBody>
                    <a:bodyPr/>
                    <a:lstStyle/>
                    <a:p>
                      <a:pPr algn="ctr"/>
                      <a:r>
                        <a:rPr lang="en-US" sz="2400" dirty="0" smtClean="0">
                          <a:latin typeface="Calibri"/>
                          <a:cs typeface="Calibri"/>
                        </a:rPr>
                        <a:t>83.51</a:t>
                      </a:r>
                      <a:endParaRPr lang="en-US" sz="2400" dirty="0">
                        <a:latin typeface="Calibri"/>
                        <a:cs typeface="Calibri"/>
                      </a:endParaRPr>
                    </a:p>
                  </a:txBody>
                  <a:tcPr/>
                </a:tc>
                <a:tc>
                  <a:txBody>
                    <a:bodyPr/>
                    <a:lstStyle/>
                    <a:p>
                      <a:pPr algn="ctr"/>
                      <a:r>
                        <a:rPr lang="en-US" sz="2400" dirty="0" smtClean="0">
                          <a:latin typeface="Calibri"/>
                          <a:cs typeface="Calibri"/>
                        </a:rPr>
                        <a:t>86.03</a:t>
                      </a:r>
                      <a:endParaRPr lang="en-US" sz="2400" dirty="0">
                        <a:latin typeface="Calibri"/>
                        <a:cs typeface="Calibri"/>
                      </a:endParaRPr>
                    </a:p>
                  </a:txBody>
                  <a:tcPr/>
                </a:tc>
              </a:tr>
              <a:tr h="436880">
                <a:tc>
                  <a:txBody>
                    <a:bodyPr/>
                    <a:lstStyle/>
                    <a:p>
                      <a:r>
                        <a:rPr lang="en-US" sz="2300" dirty="0" err="1" smtClean="0"/>
                        <a:t>HoT</a:t>
                      </a:r>
                      <a:endParaRPr lang="en-US" sz="2300" dirty="0"/>
                    </a:p>
                  </a:txBody>
                  <a:tcPr/>
                </a:tc>
                <a:tc>
                  <a:txBody>
                    <a:bodyPr/>
                    <a:lstStyle/>
                    <a:p>
                      <a:pPr algn="ctr"/>
                      <a:r>
                        <a:rPr lang="en-US" sz="2400" dirty="0" smtClean="0">
                          <a:latin typeface="Calibri"/>
                          <a:cs typeface="Calibri"/>
                        </a:rPr>
                        <a:t>72.63</a:t>
                      </a:r>
                      <a:endParaRPr lang="en-US" sz="2400" dirty="0">
                        <a:latin typeface="Calibri"/>
                        <a:cs typeface="Calibri"/>
                      </a:endParaRPr>
                    </a:p>
                  </a:txBody>
                  <a:tcPr/>
                </a:tc>
                <a:tc>
                  <a:txBody>
                    <a:bodyPr/>
                    <a:lstStyle/>
                    <a:p>
                      <a:pPr algn="ctr"/>
                      <a:r>
                        <a:rPr lang="en-US" sz="2400" dirty="0" smtClean="0">
                          <a:latin typeface="Calibri"/>
                          <a:cs typeface="Calibri"/>
                        </a:rPr>
                        <a:t>81.35</a:t>
                      </a:r>
                      <a:endParaRPr lang="en-US" sz="2400" dirty="0">
                        <a:latin typeface="Calibri"/>
                        <a:cs typeface="Calibri"/>
                      </a:endParaRPr>
                    </a:p>
                  </a:txBody>
                  <a:tcPr/>
                </a:tc>
              </a:tr>
            </a:tbl>
          </a:graphicData>
        </a:graphic>
      </p:graphicFrame>
      <p:sp>
        <p:nvSpPr>
          <p:cNvPr id="5" name="TextBox 4"/>
          <p:cNvSpPr txBox="1"/>
          <p:nvPr/>
        </p:nvSpPr>
        <p:spPr>
          <a:xfrm>
            <a:off x="2564825" y="3832936"/>
            <a:ext cx="4220927" cy="461665"/>
          </a:xfrm>
          <a:prstGeom prst="rect">
            <a:avLst/>
          </a:prstGeom>
          <a:noFill/>
        </p:spPr>
        <p:txBody>
          <a:bodyPr wrap="none" rtlCol="0">
            <a:spAutoFit/>
          </a:bodyPr>
          <a:lstStyle/>
          <a:p>
            <a:r>
              <a:rPr lang="en-US" sz="2400" dirty="0" smtClean="0">
                <a:solidFill>
                  <a:srgbClr val="FFFFFF"/>
                </a:solidFill>
              </a:rPr>
              <a:t>How about easy alignment sets? </a:t>
            </a:r>
            <a:endParaRPr lang="en-US" sz="2400" dirty="0">
              <a:solidFill>
                <a:srgbClr val="FFFFFF"/>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21081076"/>
              </p:ext>
            </p:extLst>
          </p:nvPr>
        </p:nvGraphicFramePr>
        <p:xfrm>
          <a:off x="1507288" y="4433963"/>
          <a:ext cx="6336000" cy="2270760"/>
        </p:xfrm>
        <a:graphic>
          <a:graphicData uri="http://schemas.openxmlformats.org/drawingml/2006/table">
            <a:tbl>
              <a:tblPr firstRow="1" bandRow="1">
                <a:tableStyleId>{1E171933-4619-4E11-9A3F-F7608DF75F80}</a:tableStyleId>
              </a:tblPr>
              <a:tblGrid>
                <a:gridCol w="1745280"/>
                <a:gridCol w="2307167"/>
                <a:gridCol w="2283553"/>
              </a:tblGrid>
              <a:tr h="436880">
                <a:tc>
                  <a:txBody>
                    <a:bodyPr/>
                    <a:lstStyle/>
                    <a:p>
                      <a:endParaRPr lang="en-US" sz="2300" dirty="0"/>
                    </a:p>
                  </a:txBody>
                  <a:tcPr/>
                </a:tc>
                <a:tc>
                  <a:txBody>
                    <a:bodyPr/>
                    <a:lstStyle/>
                    <a:p>
                      <a:pPr algn="ctr"/>
                      <a:r>
                        <a:rPr lang="en-US" sz="2300" dirty="0" err="1" smtClean="0"/>
                        <a:t>BAliBASE</a:t>
                      </a:r>
                      <a:r>
                        <a:rPr lang="en-US" sz="2300" dirty="0" smtClean="0"/>
                        <a:t> RV12</a:t>
                      </a:r>
                      <a:endParaRPr lang="en-US" sz="2300" dirty="0"/>
                    </a:p>
                  </a:txBody>
                  <a:tcPr/>
                </a:tc>
                <a:tc>
                  <a:txBody>
                    <a:bodyPr/>
                    <a:lstStyle/>
                    <a:p>
                      <a:pPr algn="ctr"/>
                      <a:r>
                        <a:rPr lang="en-US" sz="2300" dirty="0" smtClean="0"/>
                        <a:t>PREFAB 70~100</a:t>
                      </a:r>
                      <a:endParaRPr lang="en-US" sz="2300" dirty="0"/>
                    </a:p>
                  </a:txBody>
                  <a:tcPr/>
                </a:tc>
              </a:tr>
              <a:tr h="436880">
                <a:tc>
                  <a:txBody>
                    <a:bodyPr/>
                    <a:lstStyle/>
                    <a:p>
                      <a:r>
                        <a:rPr lang="en-US" sz="2300" dirty="0" smtClean="0">
                          <a:solidFill>
                            <a:srgbClr val="9C3D28"/>
                          </a:solidFill>
                        </a:rPr>
                        <a:t>SP</a:t>
                      </a:r>
                      <a:endParaRPr lang="en-US" sz="2300" dirty="0">
                        <a:solidFill>
                          <a:srgbClr val="9C3D28"/>
                        </a:solidFill>
                      </a:endParaRPr>
                    </a:p>
                  </a:txBody>
                  <a:tcPr/>
                </a:tc>
                <a:tc>
                  <a:txBody>
                    <a:bodyPr/>
                    <a:lstStyle/>
                    <a:p>
                      <a:pPr algn="ctr"/>
                      <a:r>
                        <a:rPr lang="en-US" sz="2400" dirty="0" smtClean="0">
                          <a:solidFill>
                            <a:srgbClr val="9C3D28"/>
                          </a:solidFill>
                          <a:latin typeface="Calibri"/>
                          <a:cs typeface="Calibri"/>
                        </a:rPr>
                        <a:t>0.888</a:t>
                      </a:r>
                      <a:endParaRPr lang="en-US" sz="2400" dirty="0">
                        <a:solidFill>
                          <a:srgbClr val="9C3D28"/>
                        </a:solidFill>
                        <a:latin typeface="Calibri"/>
                        <a:cs typeface="Calibri"/>
                      </a:endParaRPr>
                    </a:p>
                  </a:txBody>
                  <a:tcPr/>
                </a:tc>
                <a:tc>
                  <a:txBody>
                    <a:bodyPr/>
                    <a:lstStyle/>
                    <a:p>
                      <a:pPr algn="ctr"/>
                      <a:r>
                        <a:rPr lang="en-US" sz="2400" dirty="0" smtClean="0">
                          <a:solidFill>
                            <a:srgbClr val="9C3D28"/>
                          </a:solidFill>
                          <a:latin typeface="Calibri"/>
                          <a:cs typeface="Calibri"/>
                        </a:rPr>
                        <a:t>0.942</a:t>
                      </a:r>
                      <a:endParaRPr lang="en-US" sz="2400" dirty="0">
                        <a:solidFill>
                          <a:srgbClr val="9C3D28"/>
                        </a:solidFill>
                        <a:latin typeface="Calibri"/>
                        <a:cs typeface="Calibri"/>
                      </a:endParaRPr>
                    </a:p>
                  </a:txBody>
                  <a:tcPr/>
                </a:tc>
              </a:tr>
              <a:tr h="436880">
                <a:tc>
                  <a:txBody>
                    <a:bodyPr/>
                    <a:lstStyle/>
                    <a:p>
                      <a:r>
                        <a:rPr lang="en-US" sz="2300" dirty="0" smtClean="0"/>
                        <a:t>TCS</a:t>
                      </a:r>
                      <a:endParaRPr lang="en-US" sz="2300" dirty="0"/>
                    </a:p>
                  </a:txBody>
                  <a:tcPr/>
                </a:tc>
                <a:tc>
                  <a:txBody>
                    <a:bodyPr/>
                    <a:lstStyle/>
                    <a:p>
                      <a:pPr algn="ctr"/>
                      <a:r>
                        <a:rPr lang="en-US" sz="2400" dirty="0" smtClean="0">
                          <a:latin typeface="Calibri"/>
                          <a:cs typeface="Calibri"/>
                        </a:rPr>
                        <a:t>96.83</a:t>
                      </a:r>
                      <a:endParaRPr lang="en-US" sz="2400" dirty="0">
                        <a:latin typeface="Calibri"/>
                        <a:cs typeface="Calibri"/>
                      </a:endParaRPr>
                    </a:p>
                  </a:txBody>
                  <a:tcPr/>
                </a:tc>
                <a:tc>
                  <a:txBody>
                    <a:bodyPr/>
                    <a:lstStyle/>
                    <a:p>
                      <a:pPr algn="ctr"/>
                      <a:r>
                        <a:rPr lang="en-US" sz="2400" dirty="0" smtClean="0">
                          <a:latin typeface="Calibri"/>
                          <a:cs typeface="Calibri"/>
                        </a:rPr>
                        <a:t>78.98</a:t>
                      </a:r>
                      <a:endParaRPr lang="en-US" sz="2400" dirty="0">
                        <a:latin typeface="Calibri"/>
                        <a:cs typeface="Calibri"/>
                      </a:endParaRPr>
                    </a:p>
                  </a:txBody>
                  <a:tcPr/>
                </a:tc>
              </a:tr>
              <a:tr h="436880">
                <a:tc>
                  <a:txBody>
                    <a:bodyPr/>
                    <a:lstStyle/>
                    <a:p>
                      <a:r>
                        <a:rPr lang="en-US" sz="2300" dirty="0" smtClean="0"/>
                        <a:t>Guidance</a:t>
                      </a:r>
                      <a:endParaRPr lang="en-US" sz="2300" dirty="0"/>
                    </a:p>
                  </a:txBody>
                  <a:tcPr/>
                </a:tc>
                <a:tc>
                  <a:txBody>
                    <a:bodyPr/>
                    <a:lstStyle/>
                    <a:p>
                      <a:pPr algn="ctr"/>
                      <a:r>
                        <a:rPr lang="en-US" sz="2400" dirty="0" smtClean="0">
                          <a:latin typeface="Calibri"/>
                          <a:cs typeface="Calibri"/>
                        </a:rPr>
                        <a:t>92.64</a:t>
                      </a:r>
                      <a:endParaRPr lang="en-US" sz="2400" dirty="0">
                        <a:latin typeface="Calibri"/>
                        <a:cs typeface="Calibri"/>
                      </a:endParaRPr>
                    </a:p>
                  </a:txBody>
                  <a:tcPr/>
                </a:tc>
                <a:tc>
                  <a:txBody>
                    <a:bodyPr/>
                    <a:lstStyle/>
                    <a:p>
                      <a:pPr algn="ctr"/>
                      <a:r>
                        <a:rPr lang="en-US" sz="2400" dirty="0" smtClean="0">
                          <a:latin typeface="Calibri"/>
                          <a:cs typeface="Calibri"/>
                        </a:rPr>
                        <a:t>62.01</a:t>
                      </a:r>
                      <a:endParaRPr lang="en-US" sz="2400" dirty="0">
                        <a:latin typeface="Calibri"/>
                        <a:cs typeface="Calibri"/>
                      </a:endParaRPr>
                    </a:p>
                  </a:txBody>
                  <a:tcPr/>
                </a:tc>
              </a:tr>
              <a:tr h="436880">
                <a:tc>
                  <a:txBody>
                    <a:bodyPr/>
                    <a:lstStyle/>
                    <a:p>
                      <a:r>
                        <a:rPr lang="en-US" sz="2300" dirty="0" err="1" smtClean="0"/>
                        <a:t>HoT</a:t>
                      </a:r>
                      <a:endParaRPr lang="en-US" sz="2300" dirty="0"/>
                    </a:p>
                  </a:txBody>
                  <a:tcPr/>
                </a:tc>
                <a:tc>
                  <a:txBody>
                    <a:bodyPr/>
                    <a:lstStyle/>
                    <a:p>
                      <a:pPr algn="ctr"/>
                      <a:r>
                        <a:rPr lang="en-US" sz="2400" dirty="0" smtClean="0">
                          <a:latin typeface="Calibri"/>
                          <a:cs typeface="Calibri"/>
                        </a:rPr>
                        <a:t>78.79</a:t>
                      </a:r>
                      <a:endParaRPr lang="en-US" sz="2400" dirty="0">
                        <a:latin typeface="Calibri"/>
                        <a:cs typeface="Calibri"/>
                      </a:endParaRPr>
                    </a:p>
                  </a:txBody>
                  <a:tcPr/>
                </a:tc>
                <a:tc>
                  <a:txBody>
                    <a:bodyPr/>
                    <a:lstStyle/>
                    <a:p>
                      <a:pPr algn="ctr"/>
                      <a:r>
                        <a:rPr lang="en-US" sz="2400" dirty="0" smtClean="0">
                          <a:latin typeface="Calibri"/>
                          <a:cs typeface="Calibri"/>
                        </a:rPr>
                        <a:t>57.96</a:t>
                      </a:r>
                      <a:endParaRPr lang="en-US" sz="2400" dirty="0">
                        <a:latin typeface="Calibri"/>
                        <a:cs typeface="Calibri"/>
                      </a:endParaRPr>
                    </a:p>
                  </a:txBody>
                  <a:tcPr/>
                </a:tc>
              </a:tr>
            </a:tbl>
          </a:graphicData>
        </a:graphic>
      </p:graphicFrame>
      <p:sp>
        <p:nvSpPr>
          <p:cNvPr id="7" name="TextBox 6"/>
          <p:cNvSpPr txBox="1"/>
          <p:nvPr/>
        </p:nvSpPr>
        <p:spPr>
          <a:xfrm>
            <a:off x="3775042" y="8945"/>
            <a:ext cx="1800493" cy="769441"/>
          </a:xfrm>
          <a:prstGeom prst="rect">
            <a:avLst/>
          </a:prstGeom>
          <a:noFill/>
        </p:spPr>
        <p:txBody>
          <a:bodyPr wrap="none" rtlCol="0">
            <a:spAutoFit/>
          </a:bodyPr>
          <a:lstStyle/>
          <a:p>
            <a:r>
              <a:rPr lang="en-US" sz="4400" dirty="0" smtClean="0">
                <a:solidFill>
                  <a:srgbClr val="FFFFFF"/>
                </a:solidFill>
              </a:rPr>
              <a:t>MAFFT</a:t>
            </a:r>
            <a:endParaRPr lang="en-US" sz="4400" dirty="0">
              <a:solidFill>
                <a:srgbClr val="FFFF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9823" y="223488"/>
            <a:ext cx="7504354" cy="646331"/>
          </a:xfrm>
          <a:prstGeom prst="rect">
            <a:avLst/>
          </a:prstGeom>
          <a:noFill/>
        </p:spPr>
        <p:txBody>
          <a:bodyPr wrap="square" rtlCol="0">
            <a:spAutoFit/>
          </a:bodyPr>
          <a:lstStyle/>
          <a:p>
            <a:r>
              <a:rPr lang="en-US" sz="3600" dirty="0" smtClean="0">
                <a:solidFill>
                  <a:srgbClr val="FFFFFF"/>
                </a:solidFill>
              </a:rPr>
              <a:t>How about different library protocols?</a:t>
            </a:r>
            <a:endParaRPr lang="en-US" sz="3600" dirty="0">
              <a:solidFill>
                <a:srgbClr val="FFFF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71874212"/>
              </p:ext>
            </p:extLst>
          </p:nvPr>
        </p:nvGraphicFramePr>
        <p:xfrm>
          <a:off x="7248115" y="1716924"/>
          <a:ext cx="1395246" cy="4291384"/>
        </p:xfrm>
        <a:graphic>
          <a:graphicData uri="http://schemas.openxmlformats.org/drawingml/2006/table">
            <a:tbl>
              <a:tblPr firstRow="1" bandRow="1">
                <a:tableStyleId>{1E171933-4619-4E11-9A3F-F7608DF75F80}</a:tableStyleId>
              </a:tblPr>
              <a:tblGrid>
                <a:gridCol w="1395246"/>
              </a:tblGrid>
              <a:tr h="436880">
                <a:tc>
                  <a:txBody>
                    <a:bodyPr/>
                    <a:lstStyle/>
                    <a:p>
                      <a:pPr algn="ctr"/>
                      <a:r>
                        <a:rPr lang="en-US" sz="2300" dirty="0" err="1" smtClean="0"/>
                        <a:t>Time(s</a:t>
                      </a:r>
                      <a:r>
                        <a:rPr lang="en-US" sz="2300" dirty="0" smtClean="0"/>
                        <a:t>)*</a:t>
                      </a:r>
                      <a:endParaRPr lang="en-US" sz="2300" dirty="0"/>
                    </a:p>
                  </a:txBody>
                  <a:tcPr/>
                </a:tc>
              </a:tr>
              <a:tr h="962356">
                <a:tc>
                  <a:txBody>
                    <a:bodyPr/>
                    <a:lstStyle/>
                    <a:p>
                      <a:pPr algn="r"/>
                      <a:r>
                        <a:rPr lang="en-US" sz="2400" dirty="0" smtClean="0">
                          <a:latin typeface="Calibri"/>
                          <a:cs typeface="Calibri"/>
                        </a:rPr>
                        <a:t>17,244</a:t>
                      </a:r>
                      <a:endParaRPr lang="en-US" sz="2400" dirty="0">
                        <a:latin typeface="Calibri"/>
                        <a:cs typeface="Calibri"/>
                      </a:endParaRPr>
                    </a:p>
                  </a:txBody>
                  <a:tcPr anchor="ctr"/>
                </a:tc>
              </a:tr>
              <a:tr h="962356">
                <a:tc>
                  <a:txBody>
                    <a:bodyPr/>
                    <a:lstStyle/>
                    <a:p>
                      <a:pPr algn="r"/>
                      <a:r>
                        <a:rPr lang="en-US" sz="2400" dirty="0" smtClean="0">
                          <a:latin typeface="Calibri"/>
                          <a:cs typeface="Calibri"/>
                        </a:rPr>
                        <a:t>66,368</a:t>
                      </a:r>
                      <a:endParaRPr lang="en-US" sz="2400" dirty="0">
                        <a:latin typeface="Calibri"/>
                        <a:cs typeface="Calibri"/>
                      </a:endParaRPr>
                    </a:p>
                  </a:txBody>
                  <a:tcPr anchor="ctr"/>
                </a:tc>
              </a:tr>
              <a:tr h="962356">
                <a:tc>
                  <a:txBody>
                    <a:bodyPr/>
                    <a:lstStyle/>
                    <a:p>
                      <a:pPr algn="r"/>
                      <a:r>
                        <a:rPr lang="en-US" sz="2400" dirty="0" smtClean="0">
                          <a:solidFill>
                            <a:srgbClr val="9C3D28"/>
                          </a:solidFill>
                          <a:latin typeface="Calibri"/>
                          <a:cs typeface="Calibri"/>
                        </a:rPr>
                        <a:t>3,093</a:t>
                      </a:r>
                      <a:endParaRPr lang="en-US" sz="2400" dirty="0">
                        <a:solidFill>
                          <a:srgbClr val="9C3D28"/>
                        </a:solidFill>
                        <a:latin typeface="Calibri"/>
                        <a:cs typeface="Calibri"/>
                      </a:endParaRPr>
                    </a:p>
                  </a:txBody>
                  <a:tcPr anchor="ctr"/>
                </a:tc>
              </a:tr>
              <a:tr h="962356">
                <a:tc>
                  <a:txBody>
                    <a:bodyPr/>
                    <a:lstStyle/>
                    <a:p>
                      <a:pPr algn="r"/>
                      <a:r>
                        <a:rPr lang="en-US" sz="2400" dirty="0" smtClean="0">
                          <a:latin typeface="Calibri"/>
                          <a:cs typeface="Calibri"/>
                        </a:rPr>
                        <a:t>16,449</a:t>
                      </a:r>
                      <a:endParaRPr lang="en-US" sz="2400" dirty="0">
                        <a:latin typeface="Calibri"/>
                        <a:cs typeface="Calibri"/>
                      </a:endParaRPr>
                    </a:p>
                  </a:txBody>
                  <a:tcPr anchor="ctr"/>
                </a:tc>
              </a:tr>
            </a:tbl>
          </a:graphicData>
        </a:graphic>
      </p:graphicFrame>
      <p:pic>
        <p:nvPicPr>
          <p:cNvPr id="7" name="Picture 6" descr="gr28217rf1_1t.jpg"/>
          <p:cNvPicPr>
            <a:picLocks noChangeAspect="1"/>
          </p:cNvPicPr>
          <p:nvPr/>
        </p:nvPicPr>
        <p:blipFill>
          <a:blip r:embed="rId3"/>
          <a:stretch>
            <a:fillRect/>
          </a:stretch>
        </p:blipFill>
        <p:spPr>
          <a:xfrm>
            <a:off x="2157967" y="2159964"/>
            <a:ext cx="985530" cy="971999"/>
          </a:xfrm>
          <a:prstGeom prst="rect">
            <a:avLst/>
          </a:prstGeom>
        </p:spPr>
      </p:pic>
      <p:grpSp>
        <p:nvGrpSpPr>
          <p:cNvPr id="2" name="Group 18"/>
          <p:cNvGrpSpPr/>
          <p:nvPr/>
        </p:nvGrpSpPr>
        <p:grpSpPr>
          <a:xfrm>
            <a:off x="2166591" y="4043132"/>
            <a:ext cx="1044136" cy="1080000"/>
            <a:chOff x="1253072" y="3955632"/>
            <a:chExt cx="1145530" cy="1080000"/>
          </a:xfrm>
        </p:grpSpPr>
        <p:pic>
          <p:nvPicPr>
            <p:cNvPr id="9" name="Picture 8" descr="09octfbpKato.jpg"/>
            <p:cNvPicPr>
              <a:picLocks noChangeAspect="1"/>
            </p:cNvPicPr>
            <p:nvPr/>
          </p:nvPicPr>
          <p:blipFill>
            <a:blip r:embed="rId4"/>
            <a:stretch>
              <a:fillRect/>
            </a:stretch>
          </p:blipFill>
          <p:spPr>
            <a:xfrm>
              <a:off x="1750602" y="4297744"/>
              <a:ext cx="648000" cy="720000"/>
            </a:xfrm>
            <a:prstGeom prst="ellipse">
              <a:avLst/>
            </a:prstGeom>
            <a:ln>
              <a:noFill/>
            </a:ln>
            <a:effectLst>
              <a:softEdge rad="112500"/>
            </a:effectLst>
          </p:spPr>
        </p:pic>
        <p:pic>
          <p:nvPicPr>
            <p:cNvPr id="12" name="Picture 11" descr="crib139u1rib139s305i.png"/>
            <p:cNvPicPr>
              <a:picLocks noChangeAspect="1"/>
            </p:cNvPicPr>
            <p:nvPr/>
          </p:nvPicPr>
          <p:blipFill>
            <a:blip r:embed="rId5"/>
            <a:stretch>
              <a:fillRect/>
            </a:stretch>
          </p:blipFill>
          <p:spPr>
            <a:xfrm>
              <a:off x="1477709" y="3955632"/>
              <a:ext cx="720000" cy="720000"/>
            </a:xfrm>
            <a:prstGeom prst="ellipse">
              <a:avLst/>
            </a:prstGeom>
            <a:ln>
              <a:noFill/>
            </a:ln>
            <a:effectLst>
              <a:softEdge rad="88900"/>
            </a:effectLst>
          </p:spPr>
        </p:pic>
        <p:pic>
          <p:nvPicPr>
            <p:cNvPr id="15" name="Picture 14" descr="robert_edgar_365602614.jpg"/>
            <p:cNvPicPr>
              <a:picLocks noChangeAspect="1"/>
            </p:cNvPicPr>
            <p:nvPr/>
          </p:nvPicPr>
          <p:blipFill>
            <a:blip r:embed="rId6"/>
            <a:stretch>
              <a:fillRect/>
            </a:stretch>
          </p:blipFill>
          <p:spPr>
            <a:xfrm>
              <a:off x="1253072" y="4315632"/>
              <a:ext cx="614180" cy="720000"/>
            </a:xfrm>
            <a:prstGeom prst="ellipse">
              <a:avLst/>
            </a:prstGeom>
            <a:ln>
              <a:noFill/>
            </a:ln>
            <a:effectLst>
              <a:softEdge rad="112500"/>
            </a:effectLst>
          </p:spPr>
        </p:pic>
      </p:grpSp>
      <p:pic>
        <p:nvPicPr>
          <p:cNvPr id="18" name="Picture 17" descr="guidance.gif"/>
          <p:cNvPicPr>
            <a:picLocks noChangeAspect="1"/>
          </p:cNvPicPr>
          <p:nvPr/>
        </p:nvPicPr>
        <p:blipFill>
          <a:blip r:embed="rId7"/>
          <a:stretch>
            <a:fillRect/>
          </a:stretch>
        </p:blipFill>
        <p:spPr>
          <a:xfrm>
            <a:off x="2162096" y="3122140"/>
            <a:ext cx="975242" cy="935993"/>
          </a:xfrm>
          <a:prstGeom prst="rect">
            <a:avLst/>
          </a:prstGeom>
        </p:spPr>
      </p:pic>
      <p:sp>
        <p:nvSpPr>
          <p:cNvPr id="21" name="Rounded Rectangular Callout 20"/>
          <p:cNvSpPr/>
          <p:nvPr/>
        </p:nvSpPr>
        <p:spPr>
          <a:xfrm>
            <a:off x="476260" y="2006028"/>
            <a:ext cx="1605245" cy="453536"/>
          </a:xfrm>
          <a:prstGeom prst="wedgeRoundRectCallout">
            <a:avLst>
              <a:gd name="adj1" fmla="val 53216"/>
              <a:gd name="adj2" fmla="val 80500"/>
              <a:gd name="adj3" fmla="val 16667"/>
            </a:avLst>
          </a:prstGeom>
          <a:solidFill>
            <a:srgbClr val="7F7F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TCS</a:t>
            </a:r>
            <a:endParaRPr lang="en-US" dirty="0"/>
          </a:p>
        </p:txBody>
      </p:sp>
      <p:sp>
        <p:nvSpPr>
          <p:cNvPr id="22" name="Rounded Rectangular Callout 21"/>
          <p:cNvSpPr/>
          <p:nvPr/>
        </p:nvSpPr>
        <p:spPr>
          <a:xfrm>
            <a:off x="476260" y="3070460"/>
            <a:ext cx="1605245" cy="453536"/>
          </a:xfrm>
          <a:prstGeom prst="wedgeRoundRectCallout">
            <a:avLst>
              <a:gd name="adj1" fmla="val 53216"/>
              <a:gd name="adj2" fmla="val 80500"/>
              <a:gd name="adj3" fmla="val 16667"/>
            </a:avLst>
          </a:prstGeom>
          <a:solidFill>
            <a:srgbClr val="7F7F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Guidance</a:t>
            </a:r>
            <a:endParaRPr lang="en-US" dirty="0"/>
          </a:p>
        </p:txBody>
      </p:sp>
      <p:sp>
        <p:nvSpPr>
          <p:cNvPr id="23" name="Rounded Rectangular Callout 22"/>
          <p:cNvSpPr/>
          <p:nvPr/>
        </p:nvSpPr>
        <p:spPr>
          <a:xfrm>
            <a:off x="476260" y="4063911"/>
            <a:ext cx="1605245" cy="453536"/>
          </a:xfrm>
          <a:prstGeom prst="wedgeRoundRectCallout">
            <a:avLst>
              <a:gd name="adj1" fmla="val 53216"/>
              <a:gd name="adj2" fmla="val 80500"/>
              <a:gd name="adj3" fmla="val 16667"/>
            </a:avLst>
          </a:prstGeom>
          <a:solidFill>
            <a:srgbClr val="7F7F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TCS_FM</a:t>
            </a:r>
            <a:endParaRPr lang="en-US" dirty="0"/>
          </a:p>
        </p:txBody>
      </p:sp>
      <p:sp>
        <p:nvSpPr>
          <p:cNvPr id="24" name="Rounded Rectangular Callout 23"/>
          <p:cNvSpPr/>
          <p:nvPr/>
        </p:nvSpPr>
        <p:spPr>
          <a:xfrm>
            <a:off x="476260" y="5029628"/>
            <a:ext cx="1605245" cy="453536"/>
          </a:xfrm>
          <a:prstGeom prst="wedgeRoundRectCallout">
            <a:avLst>
              <a:gd name="adj1" fmla="val 53216"/>
              <a:gd name="adj2" fmla="val 80500"/>
              <a:gd name="adj3" fmla="val 16667"/>
            </a:avLst>
          </a:prstGeom>
          <a:solidFill>
            <a:srgbClr val="7F7F7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HoT</a:t>
            </a:r>
            <a:endParaRPr lang="en-US" dirty="0"/>
          </a:p>
        </p:txBody>
      </p:sp>
      <p:sp>
        <p:nvSpPr>
          <p:cNvPr id="16" name="TextBox 15"/>
          <p:cNvSpPr txBox="1"/>
          <p:nvPr/>
        </p:nvSpPr>
        <p:spPr>
          <a:xfrm>
            <a:off x="6411072" y="6024719"/>
            <a:ext cx="2214338" cy="369332"/>
          </a:xfrm>
          <a:prstGeom prst="rect">
            <a:avLst/>
          </a:prstGeom>
          <a:noFill/>
        </p:spPr>
        <p:txBody>
          <a:bodyPr wrap="square" rtlCol="0">
            <a:spAutoFit/>
          </a:bodyPr>
          <a:lstStyle/>
          <a:p>
            <a:r>
              <a:rPr lang="en-US" dirty="0" smtClean="0">
                <a:solidFill>
                  <a:srgbClr val="FFFFFF"/>
                </a:solidFill>
              </a:rPr>
              <a:t>*measured in MAFFT</a:t>
            </a:r>
            <a:endParaRPr lang="en-US" dirty="0">
              <a:solidFill>
                <a:srgbClr val="FFFFF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934056954"/>
              </p:ext>
            </p:extLst>
          </p:nvPr>
        </p:nvGraphicFramePr>
        <p:xfrm>
          <a:off x="3112477" y="1716924"/>
          <a:ext cx="4144173" cy="4293492"/>
        </p:xfrm>
        <a:graphic>
          <a:graphicData uri="http://schemas.openxmlformats.org/drawingml/2006/table">
            <a:tbl>
              <a:tblPr firstRow="1" bandRow="1">
                <a:tableStyleId>{1E171933-4619-4E11-9A3F-F7608DF75F80}</a:tableStyleId>
              </a:tblPr>
              <a:tblGrid>
                <a:gridCol w="2180656"/>
                <a:gridCol w="1963517"/>
              </a:tblGrid>
              <a:tr h="436880">
                <a:tc>
                  <a:txBody>
                    <a:bodyPr/>
                    <a:lstStyle/>
                    <a:p>
                      <a:pPr algn="ctr"/>
                      <a:r>
                        <a:rPr lang="en-US" sz="2300" dirty="0" smtClean="0"/>
                        <a:t>BAliBASE</a:t>
                      </a:r>
                      <a:endParaRPr lang="en-US" sz="2300" dirty="0"/>
                    </a:p>
                  </a:txBody>
                  <a:tcPr/>
                </a:tc>
                <a:tc>
                  <a:txBody>
                    <a:bodyPr/>
                    <a:lstStyle/>
                    <a:p>
                      <a:pPr algn="ctr"/>
                      <a:r>
                        <a:rPr lang="en-US" sz="2300" dirty="0" smtClean="0"/>
                        <a:t>PREFAB</a:t>
                      </a:r>
                      <a:endParaRPr lang="en-US" sz="2300" dirty="0"/>
                    </a:p>
                  </a:txBody>
                  <a:tcPr/>
                </a:tc>
              </a:tr>
              <a:tr h="962883">
                <a:tc>
                  <a:txBody>
                    <a:bodyPr/>
                    <a:lstStyle/>
                    <a:p>
                      <a:pPr algn="ctr"/>
                      <a:r>
                        <a:rPr lang="en-US" sz="2400" dirty="0" smtClean="0">
                          <a:latin typeface="Calibri"/>
                          <a:cs typeface="Calibri"/>
                        </a:rPr>
                        <a:t>94.44</a:t>
                      </a:r>
                      <a:endParaRPr lang="en-US" sz="2400" dirty="0">
                        <a:latin typeface="Calibri"/>
                        <a:cs typeface="Calibri"/>
                      </a:endParaRPr>
                    </a:p>
                  </a:txBody>
                  <a:tcPr anchor="ctr"/>
                </a:tc>
                <a:tc>
                  <a:txBody>
                    <a:bodyPr/>
                    <a:lstStyle/>
                    <a:p>
                      <a:pPr algn="ctr"/>
                      <a:r>
                        <a:rPr lang="en-US" sz="2400" dirty="0" smtClean="0">
                          <a:latin typeface="Calibri"/>
                          <a:cs typeface="Calibri"/>
                        </a:rPr>
                        <a:t>89.24</a:t>
                      </a:r>
                      <a:endParaRPr lang="en-US" sz="2400" dirty="0">
                        <a:latin typeface="Calibri"/>
                        <a:cs typeface="Calibri"/>
                      </a:endParaRPr>
                    </a:p>
                  </a:txBody>
                  <a:tcPr anchor="ctr"/>
                </a:tc>
              </a:tr>
              <a:tr h="962883">
                <a:tc>
                  <a:txBody>
                    <a:bodyPr/>
                    <a:lstStyle/>
                    <a:p>
                      <a:pPr algn="ctr"/>
                      <a:r>
                        <a:rPr lang="en-US" sz="2400" dirty="0" smtClean="0">
                          <a:latin typeface="Calibri"/>
                          <a:cs typeface="Calibri"/>
                        </a:rPr>
                        <a:t>90.28</a:t>
                      </a:r>
                      <a:endParaRPr lang="en-US" sz="2400" dirty="0">
                        <a:latin typeface="Calibri"/>
                        <a:cs typeface="Calibri"/>
                      </a:endParaRPr>
                    </a:p>
                  </a:txBody>
                  <a:tcPr anchor="ctr"/>
                </a:tc>
                <a:tc>
                  <a:txBody>
                    <a:bodyPr/>
                    <a:lstStyle/>
                    <a:p>
                      <a:pPr algn="ctr"/>
                      <a:r>
                        <a:rPr lang="en-US" sz="2400" dirty="0" smtClean="0">
                          <a:latin typeface="Calibri"/>
                          <a:cs typeface="Calibri"/>
                        </a:rPr>
                        <a:t>85.74</a:t>
                      </a:r>
                      <a:endParaRPr lang="en-US" sz="2400" dirty="0">
                        <a:latin typeface="Calibri"/>
                        <a:cs typeface="Calibri"/>
                      </a:endParaRPr>
                    </a:p>
                  </a:txBody>
                  <a:tcPr anchor="ctr"/>
                </a:tc>
              </a:tr>
              <a:tr h="962883">
                <a:tc>
                  <a:txBody>
                    <a:bodyPr/>
                    <a:lstStyle/>
                    <a:p>
                      <a:pPr algn="ctr"/>
                      <a:r>
                        <a:rPr lang="en-US" sz="2400" dirty="0" smtClean="0">
                          <a:latin typeface="Calibri"/>
                          <a:cs typeface="Calibri"/>
                        </a:rPr>
                        <a:t>87.28</a:t>
                      </a:r>
                      <a:endParaRPr lang="en-US" sz="2400" dirty="0">
                        <a:latin typeface="Calibri"/>
                        <a:cs typeface="Calibri"/>
                      </a:endParaRPr>
                    </a:p>
                  </a:txBody>
                  <a:tcPr anchor="ctr"/>
                </a:tc>
                <a:tc>
                  <a:txBody>
                    <a:bodyPr/>
                    <a:lstStyle/>
                    <a:p>
                      <a:pPr algn="ctr"/>
                      <a:r>
                        <a:rPr lang="en-US" sz="2400" dirty="0" smtClean="0">
                          <a:latin typeface="Calibri"/>
                          <a:cs typeface="Calibri"/>
                        </a:rPr>
                        <a:t>80.03</a:t>
                      </a:r>
                      <a:endParaRPr lang="en-US" sz="2400" dirty="0">
                        <a:latin typeface="Calibri"/>
                        <a:cs typeface="Calibri"/>
                      </a:endParaRPr>
                    </a:p>
                  </a:txBody>
                  <a:tcPr anchor="ctr"/>
                </a:tc>
              </a:tr>
              <a:tr h="962883">
                <a:tc>
                  <a:txBody>
                    <a:bodyPr/>
                    <a:lstStyle/>
                    <a:p>
                      <a:pPr algn="ctr"/>
                      <a:r>
                        <a:rPr lang="en-US" sz="2400" dirty="0" smtClean="0">
                          <a:latin typeface="Calibri"/>
                          <a:cs typeface="Calibri"/>
                        </a:rPr>
                        <a:t>82.66</a:t>
                      </a:r>
                      <a:endParaRPr lang="en-US" sz="2400" dirty="0">
                        <a:latin typeface="Calibri"/>
                        <a:cs typeface="Calibri"/>
                      </a:endParaRPr>
                    </a:p>
                  </a:txBody>
                  <a:tcPr anchor="ctr"/>
                </a:tc>
                <a:tc>
                  <a:txBody>
                    <a:bodyPr/>
                    <a:lstStyle/>
                    <a:p>
                      <a:pPr algn="ctr"/>
                      <a:r>
                        <a:rPr lang="en-US" sz="2400" dirty="0" smtClean="0">
                          <a:latin typeface="Calibri"/>
                          <a:cs typeface="Calibri"/>
                        </a:rPr>
                        <a:t>80.30</a:t>
                      </a:r>
                      <a:endParaRPr lang="en-US" sz="2400" dirty="0">
                        <a:latin typeface="Calibri"/>
                        <a:cs typeface="Calibri"/>
                      </a:endParaRPr>
                    </a:p>
                  </a:txBody>
                  <a:tcPr anchor="ctr"/>
                </a:tc>
              </a:tr>
            </a:tbl>
          </a:graphicData>
        </a:graphic>
      </p:graphicFrame>
      <p:grpSp>
        <p:nvGrpSpPr>
          <p:cNvPr id="11" name="Group 10"/>
          <p:cNvGrpSpPr/>
          <p:nvPr/>
        </p:nvGrpSpPr>
        <p:grpSpPr>
          <a:xfrm>
            <a:off x="2224414" y="5258631"/>
            <a:ext cx="827998" cy="655213"/>
            <a:chOff x="2224414" y="5258631"/>
            <a:chExt cx="827998" cy="655213"/>
          </a:xfrm>
        </p:grpSpPr>
        <p:sp>
          <p:nvSpPr>
            <p:cNvPr id="8" name="Right Arrow 7"/>
            <p:cNvSpPr/>
            <p:nvPr/>
          </p:nvSpPr>
          <p:spPr>
            <a:xfrm>
              <a:off x="2236595" y="5258631"/>
              <a:ext cx="803637" cy="3043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a:off x="2224414" y="5605010"/>
              <a:ext cx="827998" cy="30883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465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583" y="95588"/>
            <a:ext cx="8350250" cy="1200329"/>
          </a:xfrm>
          <a:prstGeom prst="rect">
            <a:avLst/>
          </a:prstGeom>
        </p:spPr>
        <p:txBody>
          <a:bodyPr wrap="square">
            <a:spAutoFit/>
          </a:bodyPr>
          <a:lstStyle/>
          <a:p>
            <a:r>
              <a:rPr lang="en-US" b="1" dirty="0"/>
              <a:t>Fig. 1. </a:t>
            </a:r>
            <a:r>
              <a:rPr lang="en-US" dirty="0"/>
              <a:t>Specificity and Sensitivity of the TCS indexes in structure correctness analysis for different alignments. All points correspond to </a:t>
            </a:r>
            <a:r>
              <a:rPr lang="en-US" dirty="0" err="1"/>
              <a:t>measurments</a:t>
            </a:r>
            <a:r>
              <a:rPr lang="en-US" dirty="0"/>
              <a:t> done by removing all residues within the target MSA having a </a:t>
            </a:r>
            <a:r>
              <a:rPr lang="en-US" dirty="0" err="1"/>
              <a:t>ResidueTCS</a:t>
            </a:r>
            <a:r>
              <a:rPr lang="en-US" dirty="0"/>
              <a:t> score lower or equal than the considered threshold. </a:t>
            </a:r>
          </a:p>
        </p:txBody>
      </p:sp>
      <p:pic>
        <p:nvPicPr>
          <p:cNvPr id="5" name="Picture 4" descr="Untitled.png"/>
          <p:cNvPicPr>
            <a:picLocks noChangeAspect="1"/>
          </p:cNvPicPr>
          <p:nvPr/>
        </p:nvPicPr>
        <p:blipFill rotWithShape="1">
          <a:blip r:embed="rId2">
            <a:extLst>
              <a:ext uri="{28A0092B-C50C-407E-A947-70E740481C1C}">
                <a14:useLocalDpi xmlns:a14="http://schemas.microsoft.com/office/drawing/2010/main" val="0"/>
              </a:ext>
            </a:extLst>
          </a:blip>
          <a:srcRect l="15000" t="4406" r="12745" b="6618"/>
          <a:stretch/>
        </p:blipFill>
        <p:spPr>
          <a:xfrm>
            <a:off x="1712110" y="1295917"/>
            <a:ext cx="5719780" cy="5442039"/>
          </a:xfrm>
          <a:prstGeom prst="rect">
            <a:avLst/>
          </a:prstGeom>
        </p:spPr>
      </p:pic>
    </p:spTree>
    <p:extLst>
      <p:ext uri="{BB962C8B-B14F-4D97-AF65-F5344CB8AC3E}">
        <p14:creationId xmlns:p14="http://schemas.microsoft.com/office/powerpoint/2010/main" val="17571737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384875" y="560918"/>
            <a:ext cx="8355714" cy="1270752"/>
          </a:xfrm>
        </p:spPr>
        <p:txBody>
          <a:bodyPr>
            <a:noAutofit/>
          </a:bodyPr>
          <a:lstStyle/>
          <a:p>
            <a:r>
              <a:rPr lang="en-US" sz="2800" dirty="0" smtClean="0"/>
              <a:t>Q2: Is Transitive Consistency Score an Indicator of good aligner?</a:t>
            </a:r>
            <a:endParaRPr lang="en-US" sz="2800" dirty="0"/>
          </a:p>
        </p:txBody>
      </p:sp>
      <p:pic>
        <p:nvPicPr>
          <p:cNvPr id="3" name="Picture 2" descr="coreIndex.jpg"/>
          <p:cNvPicPr>
            <a:picLocks noChangeAspect="1"/>
          </p:cNvPicPr>
          <p:nvPr/>
        </p:nvPicPr>
        <p:blipFill>
          <a:blip r:embed="rId2"/>
          <a:stretch>
            <a:fillRect/>
          </a:stretch>
        </p:blipFill>
        <p:spPr>
          <a:xfrm>
            <a:off x="1309074" y="2382012"/>
            <a:ext cx="6507317" cy="3600000"/>
          </a:xfrm>
          <a:prstGeom prst="rect">
            <a:avLst/>
          </a:prstGeom>
        </p:spPr>
      </p:pic>
      <p:sp>
        <p:nvSpPr>
          <p:cNvPr id="4" name="Rectangle 3"/>
          <p:cNvSpPr/>
          <p:nvPr/>
        </p:nvSpPr>
        <p:spPr>
          <a:xfrm>
            <a:off x="2000248" y="3915844"/>
            <a:ext cx="5429250" cy="2023835"/>
          </a:xfrm>
          <a:prstGeom prst="rect">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2164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00px-Alignment_of_thioredoxins2.png"/>
          <p:cNvPicPr>
            <a:picLocks noChangeAspect="1"/>
          </p:cNvPicPr>
          <p:nvPr/>
        </p:nvPicPr>
        <p:blipFill>
          <a:blip r:embed="rId2"/>
          <a:stretch>
            <a:fillRect/>
          </a:stretch>
        </p:blipFill>
        <p:spPr>
          <a:xfrm>
            <a:off x="23706" y="2044656"/>
            <a:ext cx="2871362" cy="2775650"/>
          </a:xfrm>
          <a:prstGeom prst="rect">
            <a:avLst/>
          </a:prstGeom>
        </p:spPr>
      </p:pic>
      <p:sp>
        <p:nvSpPr>
          <p:cNvPr id="5" name="TextBox 4"/>
          <p:cNvSpPr txBox="1"/>
          <p:nvPr/>
        </p:nvSpPr>
        <p:spPr>
          <a:xfrm>
            <a:off x="183587" y="1545155"/>
            <a:ext cx="2480166" cy="369332"/>
          </a:xfrm>
          <a:prstGeom prst="rect">
            <a:avLst/>
          </a:prstGeom>
          <a:noFill/>
        </p:spPr>
        <p:txBody>
          <a:bodyPr wrap="none" rtlCol="0">
            <a:spAutoFit/>
          </a:bodyPr>
          <a:lstStyle/>
          <a:p>
            <a:r>
              <a:rPr lang="en-US" dirty="0" smtClean="0"/>
              <a:t>reference alignment</a:t>
            </a:r>
            <a:endParaRPr lang="en-US" dirty="0"/>
          </a:p>
        </p:txBody>
      </p:sp>
      <p:sp>
        <p:nvSpPr>
          <p:cNvPr id="6" name="Rectangle 4"/>
          <p:cNvSpPr>
            <a:spLocks noChangeArrowheads="1"/>
          </p:cNvSpPr>
          <p:nvPr/>
        </p:nvSpPr>
        <p:spPr bwMode="auto">
          <a:xfrm>
            <a:off x="3566793" y="2044656"/>
            <a:ext cx="4148453" cy="1084912"/>
          </a:xfrm>
          <a:prstGeom prst="rect">
            <a:avLst/>
          </a:prstGeom>
          <a:noFill/>
          <a:ln w="9525">
            <a:noFill/>
            <a:miter lim="800000"/>
            <a:headEnd/>
            <a:tailEnd/>
          </a:ln>
          <a:effectLst/>
        </p:spPr>
        <p:txBody>
          <a:bodyPr wrap="square">
            <a:prstTxWarp prst="textNoShape">
              <a:avLst/>
            </a:prstTxWarp>
            <a:spAutoFit/>
          </a:bodyPr>
          <a:lstStyle/>
          <a:p>
            <a:pPr>
              <a:lnSpc>
                <a:spcPct val="50000"/>
              </a:lnSpc>
              <a:spcBef>
                <a:spcPct val="50000"/>
              </a:spcBef>
            </a:pPr>
            <a:r>
              <a:rPr lang="en-GB" dirty="0" smtClean="0">
                <a:solidFill>
                  <a:srgbClr val="FFFFFF"/>
                </a:solidFill>
                <a:latin typeface="Courier New" pitchFamily="1" charset="0"/>
              </a:rPr>
              <a:t>Seq1 …SALMLWLSARESIKREN…YPD…</a:t>
            </a:r>
          </a:p>
          <a:p>
            <a:pPr>
              <a:lnSpc>
                <a:spcPct val="50000"/>
              </a:lnSpc>
              <a:spcBef>
                <a:spcPct val="50000"/>
              </a:spcBef>
            </a:pPr>
            <a:r>
              <a:rPr lang="en-GB" dirty="0" smtClean="0">
                <a:solidFill>
                  <a:srgbClr val="FFFFFF"/>
                </a:solidFill>
                <a:latin typeface="Courier New" pitchFamily="1" charset="0"/>
              </a:rPr>
              <a:t>Seq2 …SAYNIYVSFQ</a:t>
            </a:r>
            <a:r>
              <a:rPr lang="en-GB" dirty="0">
                <a:solidFill>
                  <a:srgbClr val="FFFFFF"/>
                </a:solidFill>
                <a:latin typeface="Courier New" pitchFamily="1" charset="0"/>
              </a:rPr>
              <a:t>---</a:t>
            </a:r>
            <a:r>
              <a:rPr lang="en-GB" dirty="0" smtClean="0">
                <a:solidFill>
                  <a:srgbClr val="FFFFFF"/>
                </a:solidFill>
                <a:latin typeface="Courier New" pitchFamily="1" charset="0"/>
              </a:rPr>
              <a:t>-RESA…KD…</a:t>
            </a:r>
          </a:p>
          <a:p>
            <a:pPr>
              <a:lnSpc>
                <a:spcPct val="50000"/>
              </a:lnSpc>
              <a:spcBef>
                <a:spcPct val="50000"/>
              </a:spcBef>
            </a:pPr>
            <a:r>
              <a:rPr lang="en-GB" dirty="0" smtClean="0">
                <a:solidFill>
                  <a:srgbClr val="FFFFFF"/>
                </a:solidFill>
                <a:latin typeface="Courier New" pitchFamily="1" charset="0"/>
              </a:rPr>
              <a:t>…</a:t>
            </a:r>
          </a:p>
          <a:p>
            <a:pPr>
              <a:lnSpc>
                <a:spcPct val="50000"/>
              </a:lnSpc>
              <a:spcBef>
                <a:spcPct val="50000"/>
              </a:spcBef>
            </a:pPr>
            <a:r>
              <a:rPr lang="en-GB" dirty="0" err="1" smtClean="0">
                <a:solidFill>
                  <a:srgbClr val="FFFFFF"/>
                </a:solidFill>
                <a:latin typeface="Courier New" pitchFamily="1" charset="0"/>
              </a:rPr>
              <a:t>Seq</a:t>
            </a:r>
            <a:r>
              <a:rPr lang="en-GB" i="1" dirty="0" err="1" smtClean="0">
                <a:solidFill>
                  <a:srgbClr val="FFFFFF"/>
                </a:solidFill>
                <a:latin typeface="Courier New" pitchFamily="1" charset="0"/>
              </a:rPr>
              <a:t>n</a:t>
            </a:r>
            <a:r>
              <a:rPr lang="en-GB" i="1" dirty="0" smtClean="0">
                <a:solidFill>
                  <a:srgbClr val="FFFFFF"/>
                </a:solidFill>
                <a:latin typeface="Courier New" pitchFamily="1" charset="0"/>
              </a:rPr>
              <a:t> </a:t>
            </a:r>
            <a:r>
              <a:rPr lang="en-GB" dirty="0" smtClean="0">
                <a:solidFill>
                  <a:srgbClr val="FFFFFF"/>
                </a:solidFill>
                <a:latin typeface="Courier New" pitchFamily="1" charset="0"/>
              </a:rPr>
              <a:t>…SAYNIYVSAQ----RENA…KD…</a:t>
            </a:r>
            <a:r>
              <a:rPr lang="en-GB" i="1" dirty="0" smtClean="0">
                <a:solidFill>
                  <a:srgbClr val="FFFFFF"/>
                </a:solidFill>
                <a:latin typeface="Courier New" pitchFamily="1" charset="0"/>
              </a:rPr>
              <a:t> </a:t>
            </a:r>
            <a:endParaRPr lang="en-GB" i="1" dirty="0">
              <a:solidFill>
                <a:srgbClr val="FFFFFF"/>
              </a:solidFill>
              <a:latin typeface="Courier New" pitchFamily="1" charset="0"/>
            </a:endParaRPr>
          </a:p>
        </p:txBody>
      </p:sp>
      <p:sp>
        <p:nvSpPr>
          <p:cNvPr id="7" name="Rectangle 4"/>
          <p:cNvSpPr>
            <a:spLocks noChangeArrowheads="1"/>
          </p:cNvSpPr>
          <p:nvPr/>
        </p:nvSpPr>
        <p:spPr bwMode="auto">
          <a:xfrm>
            <a:off x="3566793" y="4203962"/>
            <a:ext cx="4243700" cy="1084912"/>
          </a:xfrm>
          <a:prstGeom prst="rect">
            <a:avLst/>
          </a:prstGeom>
          <a:noFill/>
          <a:ln w="9525">
            <a:noFill/>
            <a:miter lim="800000"/>
            <a:headEnd/>
            <a:tailEnd/>
          </a:ln>
          <a:effectLst/>
        </p:spPr>
        <p:txBody>
          <a:bodyPr wrap="square">
            <a:prstTxWarp prst="textNoShape">
              <a:avLst/>
            </a:prstTxWarp>
            <a:spAutoFit/>
          </a:bodyPr>
          <a:lstStyle/>
          <a:p>
            <a:pPr>
              <a:lnSpc>
                <a:spcPct val="50000"/>
              </a:lnSpc>
              <a:spcBef>
                <a:spcPct val="50000"/>
              </a:spcBef>
            </a:pPr>
            <a:r>
              <a:rPr lang="en-GB" dirty="0" smtClean="0">
                <a:solidFill>
                  <a:srgbClr val="FFFFFF"/>
                </a:solidFill>
                <a:latin typeface="Courier New" pitchFamily="1" charset="0"/>
              </a:rPr>
              <a:t>Seq1 …SALMLWLSARESIKREN…YPD…</a:t>
            </a:r>
          </a:p>
          <a:p>
            <a:pPr>
              <a:lnSpc>
                <a:spcPct val="50000"/>
              </a:lnSpc>
              <a:spcBef>
                <a:spcPct val="50000"/>
              </a:spcBef>
            </a:pPr>
            <a:r>
              <a:rPr lang="en-GB" dirty="0" smtClean="0">
                <a:solidFill>
                  <a:srgbClr val="FFFFFF"/>
                </a:solidFill>
                <a:latin typeface="Courier New" pitchFamily="1" charset="0"/>
              </a:rPr>
              <a:t>Seq2 …SAYNIYVSF--</a:t>
            </a:r>
            <a:r>
              <a:rPr lang="en-GB" dirty="0">
                <a:solidFill>
                  <a:srgbClr val="FFFFFF"/>
                </a:solidFill>
                <a:latin typeface="Courier New" pitchFamily="1" charset="0"/>
              </a:rPr>
              <a:t>-</a:t>
            </a:r>
            <a:r>
              <a:rPr lang="en-GB" dirty="0" smtClean="0">
                <a:solidFill>
                  <a:srgbClr val="FFFFFF"/>
                </a:solidFill>
                <a:latin typeface="Courier New" pitchFamily="1" charset="0"/>
              </a:rPr>
              <a:t>-QRESA…KD…</a:t>
            </a:r>
          </a:p>
          <a:p>
            <a:pPr>
              <a:lnSpc>
                <a:spcPct val="50000"/>
              </a:lnSpc>
              <a:spcBef>
                <a:spcPct val="50000"/>
              </a:spcBef>
            </a:pPr>
            <a:r>
              <a:rPr lang="en-GB" dirty="0" smtClean="0">
                <a:solidFill>
                  <a:srgbClr val="FFFFFF"/>
                </a:solidFill>
                <a:latin typeface="Courier New" pitchFamily="1" charset="0"/>
              </a:rPr>
              <a:t>…</a:t>
            </a:r>
          </a:p>
          <a:p>
            <a:pPr>
              <a:lnSpc>
                <a:spcPct val="50000"/>
              </a:lnSpc>
              <a:spcBef>
                <a:spcPct val="50000"/>
              </a:spcBef>
            </a:pPr>
            <a:r>
              <a:rPr lang="en-GB" dirty="0" err="1" smtClean="0">
                <a:solidFill>
                  <a:srgbClr val="FFFFFF"/>
                </a:solidFill>
                <a:latin typeface="Courier New" pitchFamily="1" charset="0"/>
              </a:rPr>
              <a:t>Seq</a:t>
            </a:r>
            <a:r>
              <a:rPr lang="en-GB" i="1" dirty="0" err="1" smtClean="0">
                <a:solidFill>
                  <a:srgbClr val="FFFFFF"/>
                </a:solidFill>
                <a:latin typeface="Courier New" pitchFamily="1" charset="0"/>
              </a:rPr>
              <a:t>n</a:t>
            </a:r>
            <a:r>
              <a:rPr lang="en-GB" i="1" dirty="0" smtClean="0">
                <a:solidFill>
                  <a:srgbClr val="FFFFFF"/>
                </a:solidFill>
                <a:latin typeface="Courier New" pitchFamily="1" charset="0"/>
              </a:rPr>
              <a:t> </a:t>
            </a:r>
            <a:r>
              <a:rPr lang="en-GB" dirty="0" smtClean="0">
                <a:solidFill>
                  <a:srgbClr val="FFFFFF"/>
                </a:solidFill>
                <a:latin typeface="Courier New" pitchFamily="1" charset="0"/>
              </a:rPr>
              <a:t>…SAYNIYVSA----QRENA…KD…</a:t>
            </a:r>
            <a:endParaRPr lang="en-GB" i="1" dirty="0">
              <a:solidFill>
                <a:srgbClr val="FFFFFF"/>
              </a:solidFill>
              <a:latin typeface="Courier New" pitchFamily="1" charset="0"/>
            </a:endParaRPr>
          </a:p>
        </p:txBody>
      </p:sp>
      <p:grpSp>
        <p:nvGrpSpPr>
          <p:cNvPr id="2" name="Group 15"/>
          <p:cNvGrpSpPr/>
          <p:nvPr/>
        </p:nvGrpSpPr>
        <p:grpSpPr>
          <a:xfrm>
            <a:off x="2496979" y="2191703"/>
            <a:ext cx="1005417" cy="586778"/>
            <a:chOff x="2496979" y="2191703"/>
            <a:chExt cx="1005417" cy="586778"/>
          </a:xfrm>
        </p:grpSpPr>
        <p:sp>
          <p:nvSpPr>
            <p:cNvPr id="8" name="Up-Down Arrow 7"/>
            <p:cNvSpPr/>
            <p:nvPr/>
          </p:nvSpPr>
          <p:spPr>
            <a:xfrm rot="3119148">
              <a:off x="2862869" y="2138953"/>
              <a:ext cx="273638" cy="1005417"/>
            </a:xfrm>
            <a:prstGeom prst="upDownArrow">
              <a:avLst/>
            </a:prstGeom>
            <a:solidFill>
              <a:schemeClr val="tx1">
                <a:lumMod val="50000"/>
              </a:schemeClr>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t>
              </a:r>
              <a:endParaRPr lang="en-US" dirty="0"/>
            </a:p>
          </p:txBody>
        </p:sp>
        <p:sp>
          <p:nvSpPr>
            <p:cNvPr id="10" name="TextBox 9"/>
            <p:cNvSpPr txBox="1"/>
            <p:nvPr/>
          </p:nvSpPr>
          <p:spPr>
            <a:xfrm>
              <a:off x="2576913" y="2191703"/>
              <a:ext cx="564164" cy="369332"/>
            </a:xfrm>
            <a:prstGeom prst="rect">
              <a:avLst/>
            </a:prstGeom>
            <a:noFill/>
          </p:spPr>
          <p:txBody>
            <a:bodyPr wrap="none" rtlCol="0">
              <a:spAutoFit/>
            </a:bodyPr>
            <a:lstStyle/>
            <a:p>
              <a:r>
                <a:rPr lang="en-US" dirty="0" smtClean="0"/>
                <a:t>SP1</a:t>
              </a:r>
              <a:endParaRPr lang="en-US" dirty="0"/>
            </a:p>
          </p:txBody>
        </p:sp>
      </p:grpSp>
      <p:grpSp>
        <p:nvGrpSpPr>
          <p:cNvPr id="3" name="Group 16"/>
          <p:cNvGrpSpPr/>
          <p:nvPr/>
        </p:nvGrpSpPr>
        <p:grpSpPr>
          <a:xfrm>
            <a:off x="2554314" y="4132777"/>
            <a:ext cx="1005417" cy="541644"/>
            <a:chOff x="2554314" y="4132777"/>
            <a:chExt cx="1005417" cy="541644"/>
          </a:xfrm>
        </p:grpSpPr>
        <p:sp>
          <p:nvSpPr>
            <p:cNvPr id="9" name="Up-Down Arrow 8"/>
            <p:cNvSpPr/>
            <p:nvPr/>
          </p:nvSpPr>
          <p:spPr>
            <a:xfrm rot="7441332">
              <a:off x="2914652" y="3772439"/>
              <a:ext cx="284742" cy="1005417"/>
            </a:xfrm>
            <a:prstGeom prst="upDownArrow">
              <a:avLst/>
            </a:prstGeom>
            <a:solidFill>
              <a:srgbClr val="7F7F7F"/>
            </a:solidFill>
            <a:ln>
              <a:solidFill>
                <a:srgbClr val="7F7F7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598623" y="4305089"/>
              <a:ext cx="564164" cy="369332"/>
            </a:xfrm>
            <a:prstGeom prst="rect">
              <a:avLst/>
            </a:prstGeom>
            <a:noFill/>
          </p:spPr>
          <p:txBody>
            <a:bodyPr wrap="none" rtlCol="0">
              <a:spAutoFit/>
            </a:bodyPr>
            <a:lstStyle/>
            <a:p>
              <a:r>
                <a:rPr lang="en-US" dirty="0" smtClean="0"/>
                <a:t>SP2</a:t>
              </a:r>
              <a:endParaRPr lang="en-US" dirty="0"/>
            </a:p>
          </p:txBody>
        </p:sp>
      </p:grpSp>
      <p:sp>
        <p:nvSpPr>
          <p:cNvPr id="12" name="TextBox 11"/>
          <p:cNvSpPr txBox="1"/>
          <p:nvPr/>
        </p:nvSpPr>
        <p:spPr>
          <a:xfrm>
            <a:off x="7523259" y="2344103"/>
            <a:ext cx="1620831" cy="369332"/>
          </a:xfrm>
          <a:prstGeom prst="rect">
            <a:avLst/>
          </a:prstGeom>
          <a:noFill/>
        </p:spPr>
        <p:txBody>
          <a:bodyPr wrap="none" rtlCol="0">
            <a:spAutoFit/>
          </a:bodyPr>
          <a:lstStyle/>
          <a:p>
            <a:r>
              <a:rPr lang="en-US" dirty="0" smtClean="0"/>
              <a:t>confidence1</a:t>
            </a:r>
            <a:endParaRPr lang="en-US" dirty="0"/>
          </a:p>
        </p:txBody>
      </p:sp>
      <p:sp>
        <p:nvSpPr>
          <p:cNvPr id="13" name="TextBox 12"/>
          <p:cNvSpPr txBox="1"/>
          <p:nvPr/>
        </p:nvSpPr>
        <p:spPr>
          <a:xfrm>
            <a:off x="7523259" y="4489755"/>
            <a:ext cx="1620831" cy="369332"/>
          </a:xfrm>
          <a:prstGeom prst="rect">
            <a:avLst/>
          </a:prstGeom>
          <a:noFill/>
        </p:spPr>
        <p:txBody>
          <a:bodyPr wrap="none" rtlCol="0">
            <a:spAutoFit/>
          </a:bodyPr>
          <a:lstStyle/>
          <a:p>
            <a:r>
              <a:rPr lang="en-US" dirty="0" smtClean="0"/>
              <a:t>confidence2</a:t>
            </a:r>
            <a:endParaRPr lang="en-US" dirty="0"/>
          </a:p>
        </p:txBody>
      </p:sp>
      <p:sp>
        <p:nvSpPr>
          <p:cNvPr id="14" name="TextBox 13"/>
          <p:cNvSpPr txBox="1"/>
          <p:nvPr/>
        </p:nvSpPr>
        <p:spPr>
          <a:xfrm>
            <a:off x="7316924" y="1425511"/>
            <a:ext cx="1822584" cy="369332"/>
          </a:xfrm>
          <a:prstGeom prst="rect">
            <a:avLst/>
          </a:prstGeom>
          <a:noFill/>
        </p:spPr>
        <p:txBody>
          <a:bodyPr wrap="none" rtlCol="0">
            <a:spAutoFit/>
          </a:bodyPr>
          <a:lstStyle/>
          <a:p>
            <a:r>
              <a:rPr lang="en-US" dirty="0" err="1" smtClean="0"/>
              <a:t>Guidence</a:t>
            </a:r>
            <a:r>
              <a:rPr lang="en-US" dirty="0" smtClean="0"/>
              <a:t>/TCS</a:t>
            </a:r>
            <a:endParaRPr lang="en-US" dirty="0"/>
          </a:p>
        </p:txBody>
      </p:sp>
      <p:sp>
        <p:nvSpPr>
          <p:cNvPr id="15" name="TextBox 14"/>
          <p:cNvSpPr txBox="1"/>
          <p:nvPr/>
        </p:nvSpPr>
        <p:spPr>
          <a:xfrm>
            <a:off x="2663753" y="5803724"/>
            <a:ext cx="4756393" cy="430887"/>
          </a:xfrm>
          <a:prstGeom prst="rect">
            <a:avLst/>
          </a:prstGeom>
          <a:noFill/>
        </p:spPr>
        <p:txBody>
          <a:bodyPr wrap="square" rtlCol="0">
            <a:spAutoFit/>
          </a:bodyPr>
          <a:lstStyle/>
          <a:p>
            <a:r>
              <a:rPr lang="en-US" sz="2200" dirty="0" smtClean="0"/>
              <a:t>SP1 – SP2 </a:t>
            </a:r>
            <a:r>
              <a:rPr lang="en-US" sz="2200" dirty="0" smtClean="0">
                <a:latin typeface="Menlo Bold"/>
                <a:cs typeface="Menlo Bold"/>
              </a:rPr>
              <a:t>?</a:t>
            </a:r>
            <a:r>
              <a:rPr lang="en-US" sz="2200" dirty="0" smtClean="0"/>
              <a:t> confidence1 – confidence2</a:t>
            </a:r>
            <a:endParaRPr lang="en-US" sz="2200" dirty="0"/>
          </a:p>
        </p:txBody>
      </p:sp>
      <p:sp>
        <p:nvSpPr>
          <p:cNvPr id="16" name="Title 1"/>
          <p:cNvSpPr txBox="1">
            <a:spLocks/>
          </p:cNvSpPr>
          <p:nvPr/>
        </p:nvSpPr>
        <p:spPr>
          <a:xfrm>
            <a:off x="457200" y="24207"/>
            <a:ext cx="8229600" cy="1143000"/>
          </a:xfrm>
          <a:prstGeom prst="rect">
            <a:avLst/>
          </a:prstGeom>
        </p:spPr>
        <p:txBody>
          <a:bodyPr anchor="ctr">
            <a:no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solidFill>
                  <a:srgbClr val="FFFFFF"/>
                </a:solidFill>
              </a:rPr>
              <a:t>Test</a:t>
            </a:r>
            <a:r>
              <a:rPr lang="en-US" sz="3200" dirty="0">
                <a:solidFill>
                  <a:srgbClr val="FFFFFF"/>
                </a:solidFill>
              </a:rPr>
              <a:t>2</a:t>
            </a:r>
            <a:r>
              <a:rPr lang="en-US" sz="3200" dirty="0" smtClean="0">
                <a:solidFill>
                  <a:srgbClr val="FFFFFF"/>
                </a:solidFill>
              </a:rPr>
              <a:t> - structural modeling @ alignment level</a:t>
            </a:r>
            <a:endParaRPr lang="en-US" sz="3200" dirty="0">
              <a:solidFill>
                <a:srgbClr val="FFFFFF"/>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34" y="0"/>
            <a:ext cx="7918133" cy="788670"/>
          </a:xfrm>
        </p:spPr>
        <p:txBody>
          <a:bodyPr>
            <a:normAutofit fontScale="90000"/>
          </a:bodyPr>
          <a:lstStyle/>
          <a:p>
            <a:r>
              <a:rPr lang="en-US" dirty="0" smtClean="0"/>
              <a:t>The sate of art</a:t>
            </a:r>
            <a:endParaRPr lang="en-US" dirty="0"/>
          </a:p>
        </p:txBody>
      </p:sp>
      <p:pic>
        <p:nvPicPr>
          <p:cNvPr id="7" name="Picture 6"/>
          <p:cNvPicPr>
            <a:picLocks noChangeAspect="1"/>
          </p:cNvPicPr>
          <p:nvPr/>
        </p:nvPicPr>
        <p:blipFill>
          <a:blip r:embed="rId3"/>
          <a:stretch>
            <a:fillRect/>
          </a:stretch>
        </p:blipFill>
        <p:spPr>
          <a:xfrm>
            <a:off x="2225283" y="1854661"/>
            <a:ext cx="4693434" cy="2880000"/>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0" y="6119091"/>
            <a:ext cx="9144000" cy="523220"/>
          </a:xfrm>
          <a:prstGeom prst="rect">
            <a:avLst/>
          </a:prstGeom>
        </p:spPr>
        <p:txBody>
          <a:bodyPr wrap="square">
            <a:spAutoFit/>
          </a:bodyPr>
          <a:lstStyle/>
          <a:p>
            <a:r>
              <a:rPr lang="en-US" sz="1400" dirty="0" err="1" smtClean="0">
                <a:solidFill>
                  <a:srgbClr val="FFFFFF"/>
                </a:solidFill>
              </a:rPr>
              <a:t>Kemena</a:t>
            </a:r>
            <a:r>
              <a:rPr lang="en-US" sz="1400" dirty="0" smtClean="0">
                <a:solidFill>
                  <a:srgbClr val="FFFFFF"/>
                </a:solidFill>
              </a:rPr>
              <a:t> C, Taly JF, </a:t>
            </a:r>
            <a:r>
              <a:rPr lang="en-US" sz="1400" dirty="0" err="1" smtClean="0">
                <a:solidFill>
                  <a:srgbClr val="FFFFFF"/>
                </a:solidFill>
              </a:rPr>
              <a:t>Kleinjung</a:t>
            </a:r>
            <a:r>
              <a:rPr lang="en-US" sz="1400" dirty="0" smtClean="0">
                <a:solidFill>
                  <a:srgbClr val="FFFFFF"/>
                </a:solidFill>
              </a:rPr>
              <a:t> J, Notredame C: STRIKE: evaluation of protein MSAs using a single 3D structure. BIOINFORMATICS 2011, 27(24):3385-3391.</a:t>
            </a:r>
            <a:endParaRPr lang="en-US" sz="1400" dirty="0">
              <a:solidFill>
                <a:srgbClr val="FFFFFF"/>
              </a:solidFill>
            </a:endParaRPr>
          </a:p>
        </p:txBody>
      </p:sp>
      <p:pic>
        <p:nvPicPr>
          <p:cNvPr id="10" name="Picture 9"/>
          <p:cNvPicPr>
            <a:picLocks noChangeAspect="1"/>
          </p:cNvPicPr>
          <p:nvPr/>
        </p:nvPicPr>
        <p:blipFill>
          <a:blip r:embed="rId4"/>
          <a:stretch>
            <a:fillRect/>
          </a:stretch>
        </p:blipFill>
        <p:spPr>
          <a:xfrm>
            <a:off x="1343211" y="1244909"/>
            <a:ext cx="6679823" cy="4680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48489" y="870266"/>
            <a:ext cx="1086355" cy="369332"/>
          </a:xfrm>
          <a:prstGeom prst="rect">
            <a:avLst/>
          </a:prstGeom>
          <a:noFill/>
        </p:spPr>
        <p:txBody>
          <a:bodyPr wrap="none" rtlCol="0">
            <a:spAutoFit/>
          </a:bodyPr>
          <a:lstStyle/>
          <a:p>
            <a:pPr algn="ctr"/>
            <a:r>
              <a:rPr lang="en-US" dirty="0" smtClean="0"/>
              <a:t>Guidance</a:t>
            </a:r>
            <a:endParaRPr lang="en-US" dirty="0"/>
          </a:p>
        </p:txBody>
      </p:sp>
      <p:sp>
        <p:nvSpPr>
          <p:cNvPr id="5" name="TextBox 4"/>
          <p:cNvSpPr txBox="1"/>
          <p:nvPr/>
        </p:nvSpPr>
        <p:spPr>
          <a:xfrm>
            <a:off x="6110289" y="870266"/>
            <a:ext cx="570589" cy="369332"/>
          </a:xfrm>
          <a:prstGeom prst="rect">
            <a:avLst/>
          </a:prstGeom>
          <a:noFill/>
        </p:spPr>
        <p:txBody>
          <a:bodyPr wrap="none" rtlCol="0">
            <a:spAutoFit/>
          </a:bodyPr>
          <a:lstStyle/>
          <a:p>
            <a:r>
              <a:rPr lang="en-US" dirty="0" smtClean="0">
                <a:solidFill>
                  <a:srgbClr val="FFFFFF"/>
                </a:solidFill>
              </a:rPr>
              <a:t>TCS</a:t>
            </a:r>
            <a:endParaRPr lang="en-US" dirty="0">
              <a:solidFill>
                <a:srgbClr val="FFFFFF"/>
              </a:solidFill>
            </a:endParaRPr>
          </a:p>
        </p:txBody>
      </p:sp>
      <p:sp>
        <p:nvSpPr>
          <p:cNvPr id="6" name="Rectangle 5"/>
          <p:cNvSpPr/>
          <p:nvPr/>
        </p:nvSpPr>
        <p:spPr>
          <a:xfrm>
            <a:off x="2615669" y="870266"/>
            <a:ext cx="1020194" cy="369332"/>
          </a:xfrm>
          <a:prstGeom prst="rect">
            <a:avLst/>
          </a:prstGeom>
        </p:spPr>
        <p:txBody>
          <a:bodyPr wrap="none">
            <a:spAutoFit/>
          </a:bodyPr>
          <a:lstStyle/>
          <a:p>
            <a:r>
              <a:rPr lang="en-US" dirty="0"/>
              <a:t>= 71.10% </a:t>
            </a:r>
          </a:p>
        </p:txBody>
      </p:sp>
      <p:sp>
        <p:nvSpPr>
          <p:cNvPr id="7" name="Rectangle 6"/>
          <p:cNvSpPr/>
          <p:nvPr/>
        </p:nvSpPr>
        <p:spPr>
          <a:xfrm>
            <a:off x="6544639" y="870266"/>
            <a:ext cx="976349" cy="369332"/>
          </a:xfrm>
          <a:prstGeom prst="rect">
            <a:avLst/>
          </a:prstGeom>
        </p:spPr>
        <p:txBody>
          <a:bodyPr wrap="none">
            <a:spAutoFit/>
          </a:bodyPr>
          <a:lstStyle/>
          <a:p>
            <a:r>
              <a:rPr lang="en-US" dirty="0">
                <a:solidFill>
                  <a:srgbClr val="FFFFFF"/>
                </a:solidFill>
              </a:rPr>
              <a:t> = 83.5% </a:t>
            </a:r>
          </a:p>
        </p:txBody>
      </p:sp>
      <p:pic>
        <p:nvPicPr>
          <p:cNvPr id="10" name="Picture 9" descr="Untitled.png"/>
          <p:cNvPicPr>
            <a:picLocks noChangeAspect="1"/>
          </p:cNvPicPr>
          <p:nvPr/>
        </p:nvPicPr>
        <p:blipFill rotWithShape="1">
          <a:blip r:embed="rId2">
            <a:extLst>
              <a:ext uri="{28A0092B-C50C-407E-A947-70E740481C1C}">
                <a14:useLocalDpi xmlns:a14="http://schemas.microsoft.com/office/drawing/2010/main" val="0"/>
              </a:ext>
            </a:extLst>
          </a:blip>
          <a:srcRect t="7382" b="18701"/>
          <a:stretch/>
        </p:blipFill>
        <p:spPr>
          <a:xfrm>
            <a:off x="325377" y="1270085"/>
            <a:ext cx="8357616" cy="4776348"/>
          </a:xfrm>
          <a:prstGeom prst="rect">
            <a:avLst/>
          </a:prstGeom>
        </p:spPr>
      </p:pic>
    </p:spTree>
    <p:extLst>
      <p:ext uri="{BB962C8B-B14F-4D97-AF65-F5344CB8AC3E}">
        <p14:creationId xmlns:p14="http://schemas.microsoft.com/office/powerpoint/2010/main" val="3619282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450" y="2789792"/>
            <a:ext cx="8286624" cy="2046816"/>
          </a:xfrm>
          <a:prstGeom prst="rect">
            <a:avLst/>
          </a:prstGeom>
        </p:spPr>
      </p:pic>
      <p:sp>
        <p:nvSpPr>
          <p:cNvPr id="6" name="Rectangle 5"/>
          <p:cNvSpPr/>
          <p:nvPr/>
        </p:nvSpPr>
        <p:spPr>
          <a:xfrm>
            <a:off x="425450" y="1779278"/>
            <a:ext cx="8210550" cy="923330"/>
          </a:xfrm>
          <a:prstGeom prst="rect">
            <a:avLst/>
          </a:prstGeom>
        </p:spPr>
        <p:txBody>
          <a:bodyPr wrap="square">
            <a:spAutoFit/>
          </a:bodyPr>
          <a:lstStyle/>
          <a:p>
            <a:r>
              <a:rPr lang="en-US" b="1" dirty="0"/>
              <a:t>Table 4. </a:t>
            </a:r>
            <a:r>
              <a:rPr lang="en-US" dirty="0"/>
              <a:t> The prediction power of overall alignment correctness by library protocols and GUDIANCE applied to BAliBASE and PREFAB. “# comp.” denotes the number of the pair alignment comparisons. The best performance is marked in bold.</a:t>
            </a:r>
          </a:p>
        </p:txBody>
      </p:sp>
    </p:spTree>
    <p:extLst>
      <p:ext uri="{BB962C8B-B14F-4D97-AF65-F5344CB8AC3E}">
        <p14:creationId xmlns:p14="http://schemas.microsoft.com/office/powerpoint/2010/main" val="28412562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384875" y="645583"/>
            <a:ext cx="8355714" cy="1270752"/>
          </a:xfrm>
        </p:spPr>
        <p:txBody>
          <a:bodyPr>
            <a:noAutofit/>
          </a:bodyPr>
          <a:lstStyle/>
          <a:p>
            <a:r>
              <a:rPr lang="en-US" sz="2800" dirty="0" smtClean="0"/>
              <a:t>Q3:Does Transitive Consistency Score help phylogenetic reconstruction?</a:t>
            </a:r>
            <a:endParaRPr lang="en-US" sz="2800" dirty="0"/>
          </a:p>
        </p:txBody>
      </p:sp>
      <p:pic>
        <p:nvPicPr>
          <p:cNvPr id="3" name="Picture 2" descr="coreIndex.jpg"/>
          <p:cNvPicPr>
            <a:picLocks noChangeAspect="1"/>
          </p:cNvPicPr>
          <p:nvPr/>
        </p:nvPicPr>
        <p:blipFill>
          <a:blip r:embed="rId2"/>
          <a:stretch>
            <a:fillRect/>
          </a:stretch>
        </p:blipFill>
        <p:spPr>
          <a:xfrm>
            <a:off x="384875" y="2956046"/>
            <a:ext cx="5400000" cy="2987406"/>
          </a:xfrm>
          <a:prstGeom prst="rect">
            <a:avLst/>
          </a:prstGeom>
        </p:spPr>
      </p:pic>
      <p:sp>
        <p:nvSpPr>
          <p:cNvPr id="4" name="Right Arrow 3"/>
          <p:cNvSpPr/>
          <p:nvPr/>
        </p:nvSpPr>
        <p:spPr>
          <a:xfrm>
            <a:off x="6026428" y="4265083"/>
            <a:ext cx="507994" cy="3693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nature02053-f4.2.jpg"/>
          <p:cNvPicPr>
            <a:picLocks noChangeAspect="1"/>
          </p:cNvPicPr>
          <p:nvPr/>
        </p:nvPicPr>
        <p:blipFill>
          <a:blip r:embed="rId3"/>
          <a:stretch>
            <a:fillRect/>
          </a:stretch>
        </p:blipFill>
        <p:spPr>
          <a:xfrm>
            <a:off x="6746082" y="3729749"/>
            <a:ext cx="2143921" cy="1440000"/>
          </a:xfrm>
          <a:prstGeom prst="rect">
            <a:avLst/>
          </a:prstGeom>
        </p:spPr>
      </p:pic>
    </p:spTree>
    <p:extLst>
      <p:ext uri="{BB962C8B-B14F-4D97-AF65-F5344CB8AC3E}">
        <p14:creationId xmlns:p14="http://schemas.microsoft.com/office/powerpoint/2010/main" val="17452854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5848"/>
            <a:ext cx="8229600" cy="788892"/>
          </a:xfrm>
        </p:spPr>
        <p:txBody>
          <a:bodyPr>
            <a:normAutofit fontScale="90000"/>
          </a:bodyPr>
          <a:lstStyle/>
          <a:p>
            <a:r>
              <a:rPr lang="en-US" dirty="0" smtClean="0"/>
              <a:t>Test3 - Evolutionary Benchmark</a:t>
            </a:r>
            <a:endParaRPr lang="en-US" dirty="0"/>
          </a:p>
        </p:txBody>
      </p:sp>
      <p:grpSp>
        <p:nvGrpSpPr>
          <p:cNvPr id="67" name="Group 66"/>
          <p:cNvGrpSpPr/>
          <p:nvPr/>
        </p:nvGrpSpPr>
        <p:grpSpPr>
          <a:xfrm>
            <a:off x="4637850" y="1086670"/>
            <a:ext cx="2206557" cy="644190"/>
            <a:chOff x="4435076" y="1224946"/>
            <a:chExt cx="2206557" cy="644190"/>
          </a:xfrm>
        </p:grpSpPr>
        <p:grpSp>
          <p:nvGrpSpPr>
            <p:cNvPr id="13" name="Group 65"/>
            <p:cNvGrpSpPr/>
            <p:nvPr/>
          </p:nvGrpSpPr>
          <p:grpSpPr>
            <a:xfrm>
              <a:off x="5817037" y="1224946"/>
              <a:ext cx="824596" cy="644190"/>
              <a:chOff x="6786322" y="1986500"/>
              <a:chExt cx="824596" cy="644190"/>
            </a:xfrm>
          </p:grpSpPr>
          <p:cxnSp>
            <p:nvCxnSpPr>
              <p:cNvPr id="14" name="Straight Connector 13"/>
              <p:cNvCxnSpPr/>
              <p:nvPr/>
            </p:nvCxnSpPr>
            <p:spPr>
              <a:xfrm flipV="1">
                <a:off x="6786322" y="1986500"/>
                <a:ext cx="815118"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95801" y="2306690"/>
                <a:ext cx="815117"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cxnSpLocks noChangeAspect="1"/>
              </p:cNvCxnSpPr>
              <p:nvPr/>
            </p:nvCxnSpPr>
            <p:spPr>
              <a:xfrm flipV="1">
                <a:off x="7184404" y="2284024"/>
                <a:ext cx="407559" cy="1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 name="Rounded Rectangle 2"/>
            <p:cNvSpPr>
              <a:spLocks/>
            </p:cNvSpPr>
            <p:nvPr/>
          </p:nvSpPr>
          <p:spPr>
            <a:xfrm>
              <a:off x="4435076" y="1259041"/>
              <a:ext cx="1259998" cy="576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Seq</a:t>
              </a:r>
              <a:endParaRPr lang="en-US" sz="2000" dirty="0"/>
            </a:p>
          </p:txBody>
        </p:sp>
      </p:grpSp>
      <p:sp>
        <p:nvSpPr>
          <p:cNvPr id="23" name="Rounded Rectangle 22"/>
          <p:cNvSpPr>
            <a:spLocks noChangeAspect="1"/>
          </p:cNvSpPr>
          <p:nvPr/>
        </p:nvSpPr>
        <p:spPr>
          <a:xfrm>
            <a:off x="4971190" y="2801692"/>
            <a:ext cx="1539876" cy="576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MSA</a:t>
            </a:r>
            <a:endParaRPr lang="en-US" sz="2000" dirty="0"/>
          </a:p>
        </p:txBody>
      </p:sp>
      <p:sp>
        <p:nvSpPr>
          <p:cNvPr id="24" name="Rounded Rectangle 23"/>
          <p:cNvSpPr>
            <a:spLocks noChangeAspect="1"/>
          </p:cNvSpPr>
          <p:nvPr/>
        </p:nvSpPr>
        <p:spPr>
          <a:xfrm>
            <a:off x="4971190" y="4310248"/>
            <a:ext cx="1539876" cy="576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smtClean="0"/>
              <a:t>MSA</a:t>
            </a:r>
            <a:endParaRPr lang="en-US" sz="2000" dirty="0"/>
          </a:p>
        </p:txBody>
      </p:sp>
      <p:cxnSp>
        <p:nvCxnSpPr>
          <p:cNvPr id="25" name="Straight Arrow Connector 24"/>
          <p:cNvCxnSpPr>
            <a:stCxn id="3" idx="2"/>
            <a:endCxn id="6" idx="3"/>
          </p:cNvCxnSpPr>
          <p:nvPr/>
        </p:nvCxnSpPr>
        <p:spPr>
          <a:xfrm flipH="1">
            <a:off x="4033814" y="1696765"/>
            <a:ext cx="1234035" cy="629244"/>
          </a:xfrm>
          <a:prstGeom prst="straightConnector1">
            <a:avLst/>
          </a:prstGeom>
          <a:ln>
            <a:solidFill>
              <a:schemeClr val="tx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3"/>
            <a:endCxn id="23" idx="1"/>
          </p:cNvCxnSpPr>
          <p:nvPr/>
        </p:nvCxnSpPr>
        <p:spPr>
          <a:xfrm>
            <a:off x="4033814" y="2326009"/>
            <a:ext cx="937376" cy="763683"/>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1"/>
            <a:endCxn id="9" idx="3"/>
          </p:cNvCxnSpPr>
          <p:nvPr/>
        </p:nvCxnSpPr>
        <p:spPr>
          <a:xfrm flipH="1">
            <a:off x="4033814" y="3089692"/>
            <a:ext cx="937376" cy="756626"/>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9" idx="3"/>
            <a:endCxn id="24" idx="1"/>
          </p:cNvCxnSpPr>
          <p:nvPr/>
        </p:nvCxnSpPr>
        <p:spPr>
          <a:xfrm>
            <a:off x="4033814" y="3846318"/>
            <a:ext cx="937376" cy="75193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7" idx="3"/>
          </p:cNvCxnSpPr>
          <p:nvPr/>
        </p:nvCxnSpPr>
        <p:spPr>
          <a:xfrm>
            <a:off x="4033814" y="5439237"/>
            <a:ext cx="1234035" cy="66956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a:off x="862585" y="3384653"/>
            <a:ext cx="3171229" cy="923330"/>
            <a:chOff x="862585" y="3384653"/>
            <a:chExt cx="3171229" cy="923330"/>
          </a:xfrm>
        </p:grpSpPr>
        <p:sp>
          <p:nvSpPr>
            <p:cNvPr id="9" name="Rectangle 8"/>
            <p:cNvSpPr>
              <a:spLocks noChangeAspect="1"/>
            </p:cNvSpPr>
            <p:nvPr/>
          </p:nvSpPr>
          <p:spPr>
            <a:xfrm>
              <a:off x="2497814" y="3558318"/>
              <a:ext cx="1536000" cy="57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t>post process</a:t>
              </a:r>
              <a:endParaRPr lang="en-US" sz="2000" dirty="0"/>
            </a:p>
          </p:txBody>
        </p:sp>
        <p:sp>
          <p:nvSpPr>
            <p:cNvPr id="53" name="Rectangle 52"/>
            <p:cNvSpPr/>
            <p:nvPr/>
          </p:nvSpPr>
          <p:spPr>
            <a:xfrm>
              <a:off x="862585" y="3384653"/>
              <a:ext cx="1353779" cy="923330"/>
            </a:xfrm>
            <a:prstGeom prst="rect">
              <a:avLst/>
            </a:prstGeom>
          </p:spPr>
          <p:txBody>
            <a:bodyPr wrap="square">
              <a:spAutoFit/>
            </a:bodyPr>
            <a:lstStyle/>
            <a:p>
              <a:pPr algn="r"/>
              <a:r>
                <a:rPr lang="en-US" dirty="0" smtClean="0"/>
                <a:t>Gblocks</a:t>
              </a:r>
              <a:endParaRPr lang="en-US" dirty="0"/>
            </a:p>
            <a:p>
              <a:pPr algn="r"/>
              <a:r>
                <a:rPr lang="en-US" dirty="0"/>
                <a:t>t</a:t>
              </a:r>
              <a:r>
                <a:rPr lang="en-US" dirty="0" smtClean="0"/>
                <a:t>rimAl</a:t>
              </a:r>
              <a:endParaRPr lang="en-US" dirty="0"/>
            </a:p>
            <a:p>
              <a:pPr algn="r"/>
              <a:r>
                <a:rPr lang="en-US" dirty="0" err="1" smtClean="0"/>
                <a:t>wrTCS</a:t>
              </a:r>
              <a:endParaRPr lang="en-US" dirty="0"/>
            </a:p>
          </p:txBody>
        </p:sp>
      </p:grpSp>
      <p:grpSp>
        <p:nvGrpSpPr>
          <p:cNvPr id="91" name="Group 90"/>
          <p:cNvGrpSpPr/>
          <p:nvPr/>
        </p:nvGrpSpPr>
        <p:grpSpPr>
          <a:xfrm>
            <a:off x="-18616" y="4977572"/>
            <a:ext cx="4052430" cy="923330"/>
            <a:chOff x="-18616" y="4977572"/>
            <a:chExt cx="4052430" cy="923330"/>
          </a:xfrm>
        </p:grpSpPr>
        <p:sp>
          <p:nvSpPr>
            <p:cNvPr id="7" name="Rectangle 6"/>
            <p:cNvSpPr>
              <a:spLocks noChangeAspect="1"/>
            </p:cNvSpPr>
            <p:nvPr/>
          </p:nvSpPr>
          <p:spPr>
            <a:xfrm>
              <a:off x="2497814" y="5151237"/>
              <a:ext cx="1536000" cy="57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t>b</a:t>
              </a:r>
              <a:r>
                <a:rPr lang="en-US" sz="2000" dirty="0" smtClean="0"/>
                <a:t>uild tree</a:t>
              </a:r>
              <a:endParaRPr lang="en-US" sz="2000" dirty="0"/>
            </a:p>
          </p:txBody>
        </p:sp>
        <p:sp>
          <p:nvSpPr>
            <p:cNvPr id="54" name="Rectangle 53"/>
            <p:cNvSpPr/>
            <p:nvPr/>
          </p:nvSpPr>
          <p:spPr>
            <a:xfrm>
              <a:off x="-18616" y="4977572"/>
              <a:ext cx="2234980" cy="923330"/>
            </a:xfrm>
            <a:prstGeom prst="rect">
              <a:avLst/>
            </a:prstGeom>
          </p:spPr>
          <p:txBody>
            <a:bodyPr wrap="square">
              <a:spAutoFit/>
            </a:bodyPr>
            <a:lstStyle/>
            <a:p>
              <a:pPr algn="r"/>
              <a:r>
                <a:rPr lang="en-US" dirty="0"/>
                <a:t>maximum </a:t>
              </a:r>
              <a:r>
                <a:rPr lang="en-US" dirty="0" smtClean="0"/>
                <a:t>likelihood</a:t>
              </a:r>
              <a:endParaRPr lang="en-US" dirty="0"/>
            </a:p>
            <a:p>
              <a:pPr algn="r"/>
              <a:r>
                <a:rPr lang="en-US" dirty="0" smtClean="0"/>
                <a:t>Neighboring Joining</a:t>
              </a:r>
              <a:endParaRPr lang="en-US" dirty="0"/>
            </a:p>
            <a:p>
              <a:pPr algn="r"/>
              <a:r>
                <a:rPr lang="en-US" dirty="0"/>
                <a:t>m</a:t>
              </a:r>
              <a:r>
                <a:rPr lang="en-US" dirty="0" smtClean="0"/>
                <a:t>aximum parsimony</a:t>
              </a:r>
              <a:endParaRPr lang="en-US" dirty="0"/>
            </a:p>
          </p:txBody>
        </p:sp>
      </p:grpSp>
      <p:sp>
        <p:nvSpPr>
          <p:cNvPr id="55" name="Rectangle 54"/>
          <p:cNvSpPr/>
          <p:nvPr/>
        </p:nvSpPr>
        <p:spPr>
          <a:xfrm>
            <a:off x="7177836" y="670101"/>
            <a:ext cx="1556836" cy="1477328"/>
          </a:xfrm>
          <a:prstGeom prst="rect">
            <a:avLst/>
          </a:prstGeom>
        </p:spPr>
        <p:txBody>
          <a:bodyPr wrap="none">
            <a:spAutoFit/>
          </a:bodyPr>
          <a:lstStyle/>
          <a:p>
            <a:r>
              <a:rPr lang="en-US" dirty="0" smtClean="0"/>
              <a:t>Simulation</a:t>
            </a:r>
          </a:p>
          <a:p>
            <a:pPr marL="742950" lvl="1" indent="-285750">
              <a:buFont typeface="Arial"/>
              <a:buChar char="•"/>
            </a:pPr>
            <a:r>
              <a:rPr lang="en-US" dirty="0" smtClean="0"/>
              <a:t>16 tips</a:t>
            </a:r>
          </a:p>
          <a:p>
            <a:pPr marL="742950" lvl="1" indent="-285750">
              <a:buFont typeface="Arial"/>
              <a:buChar char="•"/>
            </a:pPr>
            <a:r>
              <a:rPr lang="en-US" dirty="0" smtClean="0"/>
              <a:t>32 tips</a:t>
            </a:r>
          </a:p>
          <a:p>
            <a:pPr marL="742950" lvl="1" indent="-285750">
              <a:buFont typeface="Arial"/>
              <a:buChar char="•"/>
            </a:pPr>
            <a:r>
              <a:rPr lang="en-US" dirty="0" smtClean="0"/>
              <a:t>64 tips</a:t>
            </a:r>
          </a:p>
          <a:p>
            <a:r>
              <a:rPr lang="en-US" dirty="0" smtClean="0"/>
              <a:t>Yeasts : 853</a:t>
            </a:r>
            <a:endParaRPr lang="en-US" dirty="0"/>
          </a:p>
        </p:txBody>
      </p:sp>
      <p:grpSp>
        <p:nvGrpSpPr>
          <p:cNvPr id="89" name="Group 88"/>
          <p:cNvGrpSpPr/>
          <p:nvPr/>
        </p:nvGrpSpPr>
        <p:grpSpPr>
          <a:xfrm>
            <a:off x="994370" y="1587345"/>
            <a:ext cx="3039444" cy="1477328"/>
            <a:chOff x="994370" y="1587345"/>
            <a:chExt cx="3039444" cy="1477328"/>
          </a:xfrm>
        </p:grpSpPr>
        <p:sp>
          <p:nvSpPr>
            <p:cNvPr id="6" name="Rectangle 5"/>
            <p:cNvSpPr>
              <a:spLocks noChangeAspect="1"/>
            </p:cNvSpPr>
            <p:nvPr/>
          </p:nvSpPr>
          <p:spPr>
            <a:xfrm>
              <a:off x="2497814" y="2038009"/>
              <a:ext cx="1536000" cy="57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t>aligner</a:t>
              </a:r>
              <a:endParaRPr lang="en-US" sz="2000" dirty="0"/>
            </a:p>
          </p:txBody>
        </p:sp>
        <p:sp>
          <p:nvSpPr>
            <p:cNvPr id="57" name="Rectangle 56"/>
            <p:cNvSpPr/>
            <p:nvPr/>
          </p:nvSpPr>
          <p:spPr>
            <a:xfrm>
              <a:off x="994370" y="1587345"/>
              <a:ext cx="1221994" cy="1477328"/>
            </a:xfrm>
            <a:prstGeom prst="rect">
              <a:avLst/>
            </a:prstGeom>
          </p:spPr>
          <p:txBody>
            <a:bodyPr wrap="square">
              <a:spAutoFit/>
            </a:bodyPr>
            <a:lstStyle/>
            <a:p>
              <a:pPr algn="r"/>
              <a:r>
                <a:rPr lang="en-US" dirty="0" smtClean="0"/>
                <a:t>MAFFT</a:t>
              </a:r>
              <a:endParaRPr lang="en-US" dirty="0"/>
            </a:p>
            <a:p>
              <a:pPr algn="r"/>
              <a:r>
                <a:rPr lang="en-US" dirty="0" smtClean="0"/>
                <a:t>ClustalW</a:t>
              </a:r>
              <a:endParaRPr lang="en-US" dirty="0"/>
            </a:p>
            <a:p>
              <a:pPr algn="r"/>
              <a:r>
                <a:rPr lang="en-US" dirty="0" smtClean="0"/>
                <a:t>ProbCons</a:t>
              </a:r>
              <a:br>
                <a:rPr lang="en-US" dirty="0" smtClean="0"/>
              </a:br>
              <a:r>
                <a:rPr lang="en-US" dirty="0" smtClean="0"/>
                <a:t>PRANK</a:t>
              </a:r>
            </a:p>
            <a:p>
              <a:pPr algn="r"/>
              <a:r>
                <a:rPr lang="en-US" dirty="0" smtClean="0"/>
                <a:t>SATe</a:t>
              </a:r>
            </a:p>
          </p:txBody>
        </p:sp>
      </p:grpSp>
      <p:grpSp>
        <p:nvGrpSpPr>
          <p:cNvPr id="94" name="Group 93"/>
          <p:cNvGrpSpPr/>
          <p:nvPr/>
        </p:nvGrpSpPr>
        <p:grpSpPr>
          <a:xfrm>
            <a:off x="6325626" y="1869139"/>
            <a:ext cx="1024896" cy="4309612"/>
            <a:chOff x="6325626" y="1869139"/>
            <a:chExt cx="1024896" cy="4309612"/>
          </a:xfrm>
        </p:grpSpPr>
        <p:cxnSp>
          <p:nvCxnSpPr>
            <p:cNvPr id="60" name="Elbow Connector 59"/>
            <p:cNvCxnSpPr/>
            <p:nvPr/>
          </p:nvCxnSpPr>
          <p:spPr>
            <a:xfrm rot="5400000" flipH="1" flipV="1">
              <a:off x="4420733" y="3774032"/>
              <a:ext cx="4309612" cy="499826"/>
            </a:xfrm>
            <a:prstGeom prst="bentConnector3">
              <a:avLst>
                <a:gd name="adj1" fmla="val -44"/>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5400000">
              <a:off x="5850438" y="3745911"/>
              <a:ext cx="2630836" cy="369332"/>
            </a:xfrm>
            <a:prstGeom prst="rect">
              <a:avLst/>
            </a:prstGeom>
            <a:noFill/>
          </p:spPr>
          <p:txBody>
            <a:bodyPr wrap="none" rtlCol="0">
              <a:spAutoFit/>
            </a:bodyPr>
            <a:lstStyle/>
            <a:p>
              <a:r>
                <a:rPr lang="en-US" dirty="0" smtClean="0"/>
                <a:t>Robinson-Foulds distance</a:t>
              </a:r>
              <a:endParaRPr lang="en-US" dirty="0"/>
            </a:p>
          </p:txBody>
        </p:sp>
      </p:grpSp>
      <p:grpSp>
        <p:nvGrpSpPr>
          <p:cNvPr id="92" name="Group 91"/>
          <p:cNvGrpSpPr/>
          <p:nvPr/>
        </p:nvGrpSpPr>
        <p:grpSpPr>
          <a:xfrm>
            <a:off x="5372348" y="5432658"/>
            <a:ext cx="824596" cy="1320329"/>
            <a:chOff x="5372348" y="5432658"/>
            <a:chExt cx="824596" cy="1320329"/>
          </a:xfrm>
        </p:grpSpPr>
        <p:grpSp>
          <p:nvGrpSpPr>
            <p:cNvPr id="12" name="Group 66"/>
            <p:cNvGrpSpPr/>
            <p:nvPr/>
          </p:nvGrpSpPr>
          <p:grpSpPr>
            <a:xfrm>
              <a:off x="5372348" y="6108797"/>
              <a:ext cx="824596" cy="644190"/>
              <a:chOff x="6767365" y="2777152"/>
              <a:chExt cx="824596" cy="644190"/>
            </a:xfrm>
          </p:grpSpPr>
          <p:cxnSp>
            <p:nvCxnSpPr>
              <p:cNvPr id="17" name="Straight Connector 16"/>
              <p:cNvCxnSpPr/>
              <p:nvPr/>
            </p:nvCxnSpPr>
            <p:spPr>
              <a:xfrm flipV="1">
                <a:off x="6767365" y="2777152"/>
                <a:ext cx="815118"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76844" y="3097342"/>
                <a:ext cx="815117"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cxnSpLocks noChangeAspect="1"/>
              </p:cNvCxnSpPr>
              <p:nvPr/>
            </p:nvCxnSpPr>
            <p:spPr>
              <a:xfrm>
                <a:off x="7184402" y="2935342"/>
                <a:ext cx="407559" cy="1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pSp>
          <p:nvGrpSpPr>
            <p:cNvPr id="80" name="Group 66"/>
            <p:cNvGrpSpPr/>
            <p:nvPr/>
          </p:nvGrpSpPr>
          <p:grpSpPr>
            <a:xfrm>
              <a:off x="5372348" y="5432658"/>
              <a:ext cx="824596" cy="644190"/>
              <a:chOff x="6767365" y="2777152"/>
              <a:chExt cx="824596" cy="644190"/>
            </a:xfrm>
          </p:grpSpPr>
          <p:cxnSp>
            <p:nvCxnSpPr>
              <p:cNvPr id="81" name="Straight Connector 80"/>
              <p:cNvCxnSpPr/>
              <p:nvPr/>
            </p:nvCxnSpPr>
            <p:spPr>
              <a:xfrm flipV="1">
                <a:off x="6767365" y="2777152"/>
                <a:ext cx="815118"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776844" y="3097342"/>
                <a:ext cx="815117" cy="324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cxnSpLocks noChangeAspect="1"/>
              </p:cNvCxnSpPr>
              <p:nvPr/>
            </p:nvCxnSpPr>
            <p:spPr>
              <a:xfrm>
                <a:off x="7184402" y="2935342"/>
                <a:ext cx="407559" cy="1620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grpSp>
      </p:grpSp>
      <p:grpSp>
        <p:nvGrpSpPr>
          <p:cNvPr id="93" name="Group 92"/>
          <p:cNvGrpSpPr/>
          <p:nvPr/>
        </p:nvGrpSpPr>
        <p:grpSpPr>
          <a:xfrm>
            <a:off x="4033814" y="3089692"/>
            <a:ext cx="937376" cy="2349545"/>
            <a:chOff x="4033814" y="3089692"/>
            <a:chExt cx="937376" cy="2349545"/>
          </a:xfrm>
        </p:grpSpPr>
        <p:cxnSp>
          <p:nvCxnSpPr>
            <p:cNvPr id="36" name="Straight Arrow Connector 35"/>
            <p:cNvCxnSpPr>
              <a:stCxn id="24" idx="1"/>
              <a:endCxn id="7" idx="3"/>
            </p:cNvCxnSpPr>
            <p:nvPr/>
          </p:nvCxnSpPr>
          <p:spPr>
            <a:xfrm flipH="1">
              <a:off x="4033814" y="4598248"/>
              <a:ext cx="937376" cy="840989"/>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23" idx="1"/>
              <a:endCxn id="7" idx="3"/>
            </p:cNvCxnSpPr>
            <p:nvPr/>
          </p:nvCxnSpPr>
          <p:spPr>
            <a:xfrm flipH="1">
              <a:off x="4033814" y="3089692"/>
              <a:ext cx="937376" cy="2349545"/>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grpSp>
      <p:sp>
        <p:nvSpPr>
          <p:cNvPr id="2" name="Rounded Rectangle 1"/>
          <p:cNvSpPr/>
          <p:nvPr/>
        </p:nvSpPr>
        <p:spPr>
          <a:xfrm>
            <a:off x="1211768" y="3387387"/>
            <a:ext cx="3073043" cy="932556"/>
          </a:xfrm>
          <a:prstGeom prst="round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994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500"/>
                                        <p:tgtEl>
                                          <p:spTgt spid="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fade">
                                      <p:cBhvr>
                                        <p:cTn id="55" dur="500"/>
                                        <p:tgtEl>
                                          <p:spTgt spid="9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55"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4365"/>
            <a:ext cx="8229600" cy="912183"/>
          </a:xfrm>
        </p:spPr>
        <p:txBody>
          <a:bodyPr>
            <a:normAutofit/>
          </a:bodyPr>
          <a:lstStyle/>
          <a:p>
            <a:r>
              <a:rPr lang="en-US" dirty="0" smtClean="0">
                <a:solidFill>
                  <a:srgbClr val="FFFFFF"/>
                </a:solidFill>
              </a:rPr>
              <a:t>alignment uncertainty - data</a:t>
            </a:r>
            <a:endParaRPr lang="en-US" dirty="0">
              <a:solidFill>
                <a:srgbClr val="FFFFFF"/>
              </a:solidFill>
            </a:endParaRPr>
          </a:p>
        </p:txBody>
      </p:sp>
      <p:sp>
        <p:nvSpPr>
          <p:cNvPr id="4" name="Content Placeholder 2"/>
          <p:cNvSpPr txBox="1">
            <a:spLocks/>
          </p:cNvSpPr>
          <p:nvPr/>
        </p:nvSpPr>
        <p:spPr>
          <a:xfrm>
            <a:off x="1563063" y="931328"/>
            <a:ext cx="2520000" cy="1682755"/>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6600"/>
                </a:solidFill>
                <a:effectLst/>
                <a:uLnTx/>
                <a:uFillTx/>
                <a:latin typeface="Courier"/>
                <a:ea typeface="+mn-ea"/>
                <a:cs typeface="Courier"/>
              </a:rPr>
              <a:t>Aln1</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6600"/>
                </a:solidFill>
                <a:latin typeface="Courier"/>
                <a:cs typeface="Courier"/>
              </a:rPr>
              <a:t>OPO</a:t>
            </a:r>
            <a:r>
              <a:rPr kumimoji="0" lang="en-US" sz="3000" i="0" u="none" strike="noStrike" kern="1200" cap="none" spc="0" normalizeH="0" baseline="0" noProof="0" dirty="0" smtClean="0">
                <a:ln>
                  <a:noFill/>
                </a:ln>
                <a:solidFill>
                  <a:srgbClr val="FF6600"/>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6600"/>
                </a:solidFill>
                <a:effectLst/>
                <a:uLnTx/>
                <a:uFillTx/>
                <a:latin typeface="Courier"/>
                <a:ea typeface="+mn-ea"/>
                <a:cs typeface="Courier"/>
              </a:rPr>
              <a:t>BLOS-UM62</a:t>
            </a:r>
            <a:endParaRPr kumimoji="0" lang="en-US" sz="3000" i="0" u="none" strike="noStrike" kern="1200" cap="none" spc="0" normalizeH="0" baseline="0" noProof="0" dirty="0">
              <a:ln>
                <a:noFill/>
              </a:ln>
              <a:solidFill>
                <a:srgbClr val="FF6600"/>
              </a:solidFill>
              <a:effectLst/>
              <a:uLnTx/>
              <a:uFillTx/>
              <a:latin typeface="Courier"/>
              <a:ea typeface="+mn-ea"/>
              <a:cs typeface="Courier"/>
            </a:endParaRPr>
          </a:p>
        </p:txBody>
      </p:sp>
      <p:sp>
        <p:nvSpPr>
          <p:cNvPr id="5" name="Content Placeholder 2"/>
          <p:cNvSpPr txBox="1">
            <a:spLocks/>
          </p:cNvSpPr>
          <p:nvPr/>
        </p:nvSpPr>
        <p:spPr>
          <a:xfrm>
            <a:off x="5161273" y="926548"/>
            <a:ext cx="2512809" cy="1687535"/>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00"/>
                </a:solidFill>
                <a:effectLst/>
                <a:uLnTx/>
                <a:uFillTx/>
                <a:latin typeface="Courier"/>
                <a:ea typeface="+mn-ea"/>
                <a:cs typeface="Courier"/>
              </a:rPr>
              <a:t>Aln2</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00"/>
                </a:solidFill>
                <a:latin typeface="Courier"/>
                <a:cs typeface="Courier"/>
              </a:rPr>
              <a:t>OPO</a:t>
            </a:r>
            <a:r>
              <a:rPr kumimoji="0" lang="en-US" sz="3000" b="0" i="0" u="none" strike="noStrike" kern="1200" cap="none" spc="0" normalizeH="0" baseline="0" noProof="0" dirty="0" smtClean="0">
                <a:ln>
                  <a:noFill/>
                </a:ln>
                <a:solidFill>
                  <a:srgbClr val="FFFF00"/>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00"/>
                </a:solidFill>
                <a:effectLst/>
                <a:uLnTx/>
                <a:uFillTx/>
                <a:latin typeface="Courier"/>
                <a:ea typeface="+mn-ea"/>
                <a:cs typeface="Courier"/>
              </a:rPr>
              <a:t>BLO-SUM62</a:t>
            </a:r>
            <a:endParaRPr kumimoji="0" lang="en-US" sz="3000" b="0" i="0" u="none" strike="noStrike" kern="1200" cap="none" spc="0" normalizeH="0" baseline="0" noProof="0" dirty="0">
              <a:ln>
                <a:noFill/>
              </a:ln>
              <a:solidFill>
                <a:srgbClr val="FFFF00"/>
              </a:solidFill>
              <a:effectLst/>
              <a:uLnTx/>
              <a:uFillTx/>
              <a:latin typeface="Courier"/>
              <a:ea typeface="+mn-ea"/>
              <a:cs typeface="Courier"/>
            </a:endParaRPr>
          </a:p>
        </p:txBody>
      </p:sp>
      <p:graphicFrame>
        <p:nvGraphicFramePr>
          <p:cNvPr id="19" name="Table 18"/>
          <p:cNvGraphicFramePr>
            <a:graphicFrameLocks noGrp="1"/>
          </p:cNvGraphicFramePr>
          <p:nvPr>
            <p:extLst>
              <p:ext uri="{D42A27DB-BD31-4B8C-83A1-F6EECF244321}">
                <p14:modId xmlns:p14="http://schemas.microsoft.com/office/powerpoint/2010/main" val="1304135995"/>
              </p:ext>
            </p:extLst>
          </p:nvPr>
        </p:nvGraphicFramePr>
        <p:xfrm>
          <a:off x="2763542" y="2727782"/>
          <a:ext cx="3377957" cy="3668890"/>
        </p:xfrm>
        <a:graphic>
          <a:graphicData uri="http://schemas.openxmlformats.org/drawingml/2006/table">
            <a:tbl>
              <a:tblPr firstRow="1" bandRow="1">
                <a:tableStyleId>{2D5ABB26-0587-4C30-8999-92F81FD0307C}</a:tableStyleId>
              </a:tblPr>
              <a:tblGrid>
                <a:gridCol w="485149"/>
                <a:gridCol w="377878"/>
                <a:gridCol w="318077"/>
                <a:gridCol w="377878"/>
                <a:gridCol w="393245"/>
                <a:gridCol w="318077"/>
                <a:gridCol w="329351"/>
                <a:gridCol w="389151"/>
                <a:gridCol w="389151"/>
              </a:tblGrid>
              <a:tr h="366889">
                <a:tc>
                  <a:txBody>
                    <a:bodyPr/>
                    <a:lstStyle/>
                    <a:p>
                      <a:pPr algn="ctr"/>
                      <a:endParaRPr lang="en-US" dirty="0"/>
                    </a:p>
                  </a:txBody>
                  <a:tcPr anchor="ctr"/>
                </a:tc>
                <a:tc>
                  <a:txBody>
                    <a:bodyPr/>
                    <a:lstStyle/>
                    <a:p>
                      <a:pPr algn="ctr"/>
                      <a:r>
                        <a:rPr lang="en-US" dirty="0" smtClean="0">
                          <a:solidFill>
                            <a:srgbClr val="FF6600"/>
                          </a:solidFill>
                        </a:rPr>
                        <a:t>O</a:t>
                      </a:r>
                      <a:endParaRPr lang="en-US" dirty="0">
                        <a:solidFill>
                          <a:srgbClr val="FF6600"/>
                        </a:solidFill>
                      </a:endParaRPr>
                    </a:p>
                  </a:txBody>
                  <a:tcPr anchor="b"/>
                </a:tc>
                <a:tc>
                  <a:txBody>
                    <a:bodyPr/>
                    <a:lstStyle/>
                    <a:p>
                      <a:pPr algn="ctr"/>
                      <a:r>
                        <a:rPr lang="en-US" dirty="0" smtClean="0">
                          <a:solidFill>
                            <a:srgbClr val="FF6600"/>
                          </a:solidFill>
                        </a:rPr>
                        <a:t>P</a:t>
                      </a:r>
                      <a:endParaRPr lang="en-US" dirty="0">
                        <a:solidFill>
                          <a:srgbClr val="FF6600"/>
                        </a:solidFill>
                      </a:endParaRPr>
                    </a:p>
                  </a:txBody>
                  <a:tcPr anchor="b"/>
                </a:tc>
                <a:tc>
                  <a:txBody>
                    <a:bodyPr/>
                    <a:lstStyle/>
                    <a:p>
                      <a:pPr algn="ctr"/>
                      <a:r>
                        <a:rPr lang="en-US" dirty="0" smtClean="0">
                          <a:solidFill>
                            <a:srgbClr val="FF6600"/>
                          </a:solidFill>
                        </a:rPr>
                        <a:t>O</a:t>
                      </a:r>
                      <a:endParaRPr lang="en-US" dirty="0">
                        <a:solidFill>
                          <a:srgbClr val="FF6600"/>
                        </a:solidFill>
                      </a:endParaRPr>
                    </a:p>
                  </a:txBody>
                  <a:tcPr anchor="b"/>
                </a:tc>
                <a:tc>
                  <a:txBody>
                    <a:bodyPr/>
                    <a:lstStyle/>
                    <a:p>
                      <a:pPr algn="ctr"/>
                      <a:r>
                        <a:rPr lang="en-US" dirty="0" smtClean="0">
                          <a:solidFill>
                            <a:srgbClr val="FF6600"/>
                          </a:solidFill>
                        </a:rPr>
                        <a:t>S</a:t>
                      </a:r>
                      <a:endParaRPr lang="en-US" dirty="0">
                        <a:solidFill>
                          <a:srgbClr val="FF6600"/>
                        </a:solidFill>
                      </a:endParaRPr>
                    </a:p>
                  </a:txBody>
                  <a:tcPr anchor="b"/>
                </a:tc>
                <a:tc>
                  <a:txBody>
                    <a:bodyPr/>
                    <a:lstStyle/>
                    <a:p>
                      <a:pPr algn="ctr"/>
                      <a:r>
                        <a:rPr lang="en-US" dirty="0" smtClean="0">
                          <a:solidFill>
                            <a:srgbClr val="FF6600"/>
                          </a:solidFill>
                        </a:rPr>
                        <a:t>S</a:t>
                      </a:r>
                      <a:endParaRPr lang="en-US" dirty="0">
                        <a:solidFill>
                          <a:srgbClr val="FF6600"/>
                        </a:solidFill>
                      </a:endParaRPr>
                    </a:p>
                  </a:txBody>
                  <a:tcPr anchor="b"/>
                </a:tc>
                <a:tc>
                  <a:txBody>
                    <a:bodyPr/>
                    <a:lstStyle/>
                    <a:p>
                      <a:pPr algn="ctr"/>
                      <a:r>
                        <a:rPr lang="en-US" dirty="0" smtClean="0">
                          <a:solidFill>
                            <a:srgbClr val="FF6600"/>
                          </a:solidFill>
                        </a:rPr>
                        <a:t>U</a:t>
                      </a:r>
                      <a:endParaRPr lang="en-US" dirty="0">
                        <a:solidFill>
                          <a:srgbClr val="FF6600"/>
                        </a:solidFill>
                      </a:endParaRPr>
                    </a:p>
                  </a:txBody>
                  <a:tcPr anchor="b"/>
                </a:tc>
                <a:tc>
                  <a:txBody>
                    <a:bodyPr/>
                    <a:lstStyle/>
                    <a:p>
                      <a:pPr algn="ctr"/>
                      <a:r>
                        <a:rPr lang="en-US" dirty="0" smtClean="0">
                          <a:solidFill>
                            <a:srgbClr val="FF6600"/>
                          </a:solidFill>
                        </a:rPr>
                        <a:t>M</a:t>
                      </a:r>
                      <a:endParaRPr lang="en-US" dirty="0">
                        <a:solidFill>
                          <a:srgbClr val="FF6600"/>
                        </a:solidFill>
                      </a:endParaRPr>
                    </a:p>
                  </a:txBody>
                  <a:tcPr anchor="b"/>
                </a:tc>
                <a:tc>
                  <a:txBody>
                    <a:bodyPr/>
                    <a:lstStyle/>
                    <a:p>
                      <a:pPr algn="ctr"/>
                      <a:endParaRPr lang="en-US" dirty="0"/>
                    </a:p>
                  </a:txBody>
                  <a:tcPr anchor="b"/>
                </a:tc>
              </a:tr>
              <a:tr h="366889">
                <a:tc>
                  <a:txBody>
                    <a:bodyPr/>
                    <a:lstStyle/>
                    <a:p>
                      <a:pPr algn="r"/>
                      <a:r>
                        <a:rPr lang="en-US" dirty="0" smtClean="0">
                          <a:solidFill>
                            <a:srgbClr val="FF6600"/>
                          </a:solidFill>
                        </a:rPr>
                        <a:t>B</a:t>
                      </a:r>
                      <a:endParaRPr lang="en-US" dirty="0">
                        <a:solidFill>
                          <a:srgbClr val="FF6600"/>
                        </a:solidFill>
                      </a:endParaRPr>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l"/>
                      <a:r>
                        <a:rPr lang="en-US" dirty="0" smtClean="0">
                          <a:solidFill>
                            <a:srgbClr val="FFFF00"/>
                          </a:solidFill>
                        </a:rPr>
                        <a:t>B</a:t>
                      </a:r>
                      <a:endParaRPr lang="en-US" dirty="0">
                        <a:solidFill>
                          <a:srgbClr val="FFFF00"/>
                        </a:solidFill>
                      </a:endParaRPr>
                    </a:p>
                  </a:txBody>
                  <a:tcPr anchor="ctr"/>
                </a:tc>
              </a:tr>
              <a:tr h="366889">
                <a:tc>
                  <a:txBody>
                    <a:bodyPr/>
                    <a:lstStyle/>
                    <a:p>
                      <a:pPr algn="r"/>
                      <a:r>
                        <a:rPr lang="en-US" dirty="0" smtClean="0">
                          <a:solidFill>
                            <a:srgbClr val="FF6600"/>
                          </a:solidFill>
                        </a:rPr>
                        <a:t>L</a:t>
                      </a:r>
                      <a:endParaRPr lang="en-US" dirty="0">
                        <a:solidFill>
                          <a:srgbClr val="FF6600"/>
                        </a:solidFill>
                      </a:endParaRPr>
                    </a:p>
                  </a:txBody>
                  <a:tcPr anchor="ctr"/>
                </a:tc>
                <a:tc>
                  <a:txBody>
                    <a:bodyPr/>
                    <a:lstStyle/>
                    <a:p>
                      <a:pPr algn="ctr"/>
                      <a:endParaRPr lang="en-US" dirty="0"/>
                    </a:p>
                  </a:txBody>
                  <a:tcPr anchor="ctr"/>
                </a:tc>
                <a:tc>
                  <a:txBody>
                    <a:bodyPr/>
                    <a:lstStyle/>
                    <a:p>
                      <a:pPr algn="ctr"/>
                      <a:r>
                        <a:rPr lang="en-US" dirty="0" smtClean="0"/>
                        <a:t>\</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l"/>
                      <a:r>
                        <a:rPr lang="en-US" dirty="0" smtClean="0">
                          <a:solidFill>
                            <a:srgbClr val="FFFF00"/>
                          </a:solidFill>
                        </a:rPr>
                        <a:t>L</a:t>
                      </a:r>
                      <a:endParaRPr lang="en-US" dirty="0">
                        <a:solidFill>
                          <a:srgbClr val="FFFF00"/>
                        </a:solidFill>
                      </a:endParaRPr>
                    </a:p>
                  </a:txBody>
                  <a:tcPr anchor="ctr"/>
                </a:tc>
              </a:tr>
              <a:tr h="366889">
                <a:tc>
                  <a:txBody>
                    <a:bodyPr/>
                    <a:lstStyle/>
                    <a:p>
                      <a:pPr algn="r"/>
                      <a:r>
                        <a:rPr lang="en-US" dirty="0" smtClean="0">
                          <a:solidFill>
                            <a:srgbClr val="FF6600"/>
                          </a:solidFill>
                        </a:rPr>
                        <a:t>O</a:t>
                      </a:r>
                      <a:endParaRPr lang="en-US" dirty="0">
                        <a:solidFill>
                          <a:srgbClr val="FF6600"/>
                        </a:solidFill>
                      </a:endParaRPr>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l"/>
                      <a:r>
                        <a:rPr lang="en-US" dirty="0" smtClean="0">
                          <a:solidFill>
                            <a:srgbClr val="FFFF00"/>
                          </a:solidFill>
                        </a:rPr>
                        <a:t>O</a:t>
                      </a:r>
                      <a:endParaRPr lang="en-US" dirty="0">
                        <a:solidFill>
                          <a:srgbClr val="FFFF00"/>
                        </a:solidFill>
                      </a:endParaRPr>
                    </a:p>
                  </a:txBody>
                  <a:tcPr anchor="ctr"/>
                </a:tc>
              </a:tr>
              <a:tr h="366889">
                <a:tc>
                  <a:txBody>
                    <a:bodyPr/>
                    <a:lstStyle/>
                    <a:p>
                      <a:pPr algn="r"/>
                      <a:r>
                        <a:rPr lang="en-US" dirty="0" smtClean="0">
                          <a:solidFill>
                            <a:srgbClr val="FF6600"/>
                          </a:solidFill>
                        </a:rPr>
                        <a:t>S</a:t>
                      </a:r>
                      <a:endParaRPr lang="en-US" dirty="0">
                        <a:solidFill>
                          <a:srgbClr val="FF6600"/>
                        </a:solidFill>
                      </a:endParaRP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smtClean="0">
                          <a:solidFill>
                            <a:srgbClr val="FF6600"/>
                          </a:solidFill>
                        </a:rPr>
                        <a:t>\</a:t>
                      </a:r>
                      <a:endParaRPr lang="en-US" dirty="0">
                        <a:solidFill>
                          <a:srgbClr val="FF6600"/>
                        </a:solidFill>
                      </a:endParaRPr>
                    </a:p>
                  </a:txBody>
                  <a:tcPr anchor="ctr"/>
                </a:tc>
                <a:tc>
                  <a:txBody>
                    <a:bodyPr/>
                    <a:lstStyle/>
                    <a:p>
                      <a:pPr algn="ctr"/>
                      <a:r>
                        <a:rPr lang="en-US" dirty="0" smtClean="0">
                          <a:solidFill>
                            <a:srgbClr val="FFFF00"/>
                          </a:solidFill>
                        </a:rPr>
                        <a:t>\</a:t>
                      </a:r>
                      <a:endParaRPr lang="en-US" dirty="0">
                        <a:solidFill>
                          <a:srgbClr val="FFFF00"/>
                        </a:solidFill>
                      </a:endParaRPr>
                    </a:p>
                  </a:txBody>
                  <a:tcPr anchor="ctr"/>
                </a:tc>
                <a:tc>
                  <a:txBody>
                    <a:bodyPr/>
                    <a:lstStyle/>
                    <a:p>
                      <a:pPr algn="ctr"/>
                      <a:endParaRPr lang="en-US"/>
                    </a:p>
                  </a:txBody>
                  <a:tcPr anchor="ctr"/>
                </a:tc>
                <a:tc>
                  <a:txBody>
                    <a:bodyPr/>
                    <a:lstStyle/>
                    <a:p>
                      <a:pPr algn="ctr"/>
                      <a:endParaRPr lang="en-US" dirty="0"/>
                    </a:p>
                  </a:txBody>
                  <a:tcPr anchor="ctr"/>
                </a:tc>
                <a:tc>
                  <a:txBody>
                    <a:bodyPr/>
                    <a:lstStyle/>
                    <a:p>
                      <a:pPr algn="l"/>
                      <a:r>
                        <a:rPr lang="en-US" dirty="0" smtClean="0">
                          <a:solidFill>
                            <a:srgbClr val="FFFF00"/>
                          </a:solidFill>
                        </a:rPr>
                        <a:t>S</a:t>
                      </a:r>
                      <a:endParaRPr lang="en-US" dirty="0">
                        <a:solidFill>
                          <a:srgbClr val="FFFF00"/>
                        </a:solidFill>
                      </a:endParaRPr>
                    </a:p>
                  </a:txBody>
                  <a:tcPr anchor="ctr"/>
                </a:tc>
              </a:tr>
              <a:tr h="366889">
                <a:tc>
                  <a:txBody>
                    <a:bodyPr/>
                    <a:lstStyle/>
                    <a:p>
                      <a:pPr algn="r"/>
                      <a:r>
                        <a:rPr lang="en-US" dirty="0" smtClean="0">
                          <a:solidFill>
                            <a:srgbClr val="FF6600"/>
                          </a:solidFill>
                        </a:rPr>
                        <a:t>U</a:t>
                      </a:r>
                      <a:endParaRPr lang="en-US" dirty="0">
                        <a:solidFill>
                          <a:srgbClr val="FF6600"/>
                        </a:solidFill>
                      </a:endParaRP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a:t>
                      </a:r>
                      <a:endParaRPr lang="en-US" dirty="0"/>
                    </a:p>
                  </a:txBody>
                  <a:tcPr anchor="ctr"/>
                </a:tc>
                <a:tc>
                  <a:txBody>
                    <a:bodyPr/>
                    <a:lstStyle/>
                    <a:p>
                      <a:pPr algn="ctr"/>
                      <a:endParaRPr lang="en-US" dirty="0"/>
                    </a:p>
                  </a:txBody>
                  <a:tcPr anchor="ctr"/>
                </a:tc>
                <a:tc>
                  <a:txBody>
                    <a:bodyPr/>
                    <a:lstStyle/>
                    <a:p>
                      <a:pPr algn="l"/>
                      <a:r>
                        <a:rPr lang="en-US" dirty="0" smtClean="0">
                          <a:solidFill>
                            <a:srgbClr val="FFFF00"/>
                          </a:solidFill>
                        </a:rPr>
                        <a:t>U</a:t>
                      </a:r>
                      <a:endParaRPr lang="en-US" dirty="0">
                        <a:solidFill>
                          <a:srgbClr val="FFFF00"/>
                        </a:solidFill>
                      </a:endParaRPr>
                    </a:p>
                  </a:txBody>
                  <a:tcPr anchor="ctr"/>
                </a:tc>
              </a:tr>
              <a:tr h="366889">
                <a:tc>
                  <a:txBody>
                    <a:bodyPr/>
                    <a:lstStyle/>
                    <a:p>
                      <a:pPr algn="r"/>
                      <a:r>
                        <a:rPr lang="en-US" dirty="0" smtClean="0">
                          <a:solidFill>
                            <a:srgbClr val="FF6600"/>
                          </a:solidFill>
                        </a:rPr>
                        <a:t>M</a:t>
                      </a:r>
                      <a:endParaRPr lang="en-US" dirty="0">
                        <a:solidFill>
                          <a:srgbClr val="FF6600"/>
                        </a:solidFill>
                      </a:endParaRPr>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a:t>
                      </a:r>
                      <a:endParaRPr lang="en-US" dirty="0"/>
                    </a:p>
                  </a:txBody>
                  <a:tcPr anchor="ctr"/>
                </a:tc>
                <a:tc>
                  <a:txBody>
                    <a:bodyPr/>
                    <a:lstStyle/>
                    <a:p>
                      <a:pPr algn="l"/>
                      <a:r>
                        <a:rPr lang="en-US" dirty="0" smtClean="0">
                          <a:solidFill>
                            <a:srgbClr val="FFFF00"/>
                          </a:solidFill>
                        </a:rPr>
                        <a:t>M</a:t>
                      </a:r>
                      <a:endParaRPr lang="en-US" dirty="0">
                        <a:solidFill>
                          <a:srgbClr val="FFFF00"/>
                        </a:solidFill>
                      </a:endParaRPr>
                    </a:p>
                  </a:txBody>
                  <a:tcPr anchor="ctr"/>
                </a:tc>
              </a:tr>
              <a:tr h="366889">
                <a:tc>
                  <a:txBody>
                    <a:bodyPr/>
                    <a:lstStyle/>
                    <a:p>
                      <a:pPr algn="r"/>
                      <a:r>
                        <a:rPr lang="en-US" dirty="0" smtClean="0">
                          <a:solidFill>
                            <a:srgbClr val="FF6600"/>
                          </a:solidFill>
                        </a:rPr>
                        <a:t>6</a:t>
                      </a:r>
                      <a:endParaRPr lang="en-US" dirty="0">
                        <a:solidFill>
                          <a:srgbClr val="FF6600"/>
                        </a:solidFill>
                      </a:endParaRP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a:t>
                      </a:r>
                      <a:endParaRPr lang="en-US" dirty="0"/>
                    </a:p>
                  </a:txBody>
                  <a:tcPr anchor="ctr"/>
                </a:tc>
                <a:tc>
                  <a:txBody>
                    <a:bodyPr/>
                    <a:lstStyle/>
                    <a:p>
                      <a:pPr algn="l"/>
                      <a:r>
                        <a:rPr lang="en-US" dirty="0" smtClean="0">
                          <a:solidFill>
                            <a:srgbClr val="FFFF00"/>
                          </a:solidFill>
                        </a:rPr>
                        <a:t>6</a:t>
                      </a:r>
                      <a:endParaRPr lang="en-US" dirty="0">
                        <a:solidFill>
                          <a:srgbClr val="FFFF00"/>
                        </a:solidFill>
                      </a:endParaRPr>
                    </a:p>
                  </a:txBody>
                  <a:tcPr anchor="ctr"/>
                </a:tc>
              </a:tr>
              <a:tr h="366889">
                <a:tc>
                  <a:txBody>
                    <a:bodyPr/>
                    <a:lstStyle/>
                    <a:p>
                      <a:pPr algn="r"/>
                      <a:r>
                        <a:rPr lang="en-US" dirty="0" smtClean="0">
                          <a:solidFill>
                            <a:srgbClr val="FF6600"/>
                          </a:solidFill>
                        </a:rPr>
                        <a:t>2</a:t>
                      </a:r>
                      <a:endParaRPr lang="en-US" dirty="0">
                        <a:solidFill>
                          <a:srgbClr val="FF6600"/>
                        </a:solidFill>
                      </a:endParaRP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a:t>
                      </a:r>
                      <a:endParaRPr lang="en-US" dirty="0"/>
                    </a:p>
                  </a:txBody>
                  <a:tcPr anchor="ctr"/>
                </a:tc>
                <a:tc>
                  <a:txBody>
                    <a:bodyPr/>
                    <a:lstStyle/>
                    <a:p>
                      <a:pPr algn="l"/>
                      <a:r>
                        <a:rPr lang="en-US" dirty="0" smtClean="0">
                          <a:solidFill>
                            <a:srgbClr val="FFFF00"/>
                          </a:solidFill>
                        </a:rPr>
                        <a:t>2</a:t>
                      </a:r>
                      <a:endParaRPr lang="en-US" dirty="0">
                        <a:solidFill>
                          <a:srgbClr val="FFFF00"/>
                        </a:solidFill>
                      </a:endParaRPr>
                    </a:p>
                  </a:txBody>
                  <a:tcPr anchor="ctr"/>
                </a:tc>
              </a:tr>
              <a:tr h="366889">
                <a:tc>
                  <a:txBody>
                    <a:bodyPr/>
                    <a:lstStyle/>
                    <a:p>
                      <a:pPr algn="r"/>
                      <a:endParaRPr lang="en-US" dirty="0"/>
                    </a:p>
                  </a:txBody>
                  <a:tcPr anchor="ctr"/>
                </a:tc>
                <a:tc>
                  <a:txBody>
                    <a:bodyPr/>
                    <a:lstStyle/>
                    <a:p>
                      <a:pPr algn="ctr"/>
                      <a:r>
                        <a:rPr lang="en-US" dirty="0" smtClean="0">
                          <a:solidFill>
                            <a:srgbClr val="FFFF00"/>
                          </a:solidFill>
                        </a:rPr>
                        <a:t>O</a:t>
                      </a:r>
                      <a:endParaRPr lang="en-US" dirty="0">
                        <a:solidFill>
                          <a:srgbClr val="FFFF00"/>
                        </a:solidFill>
                      </a:endParaRPr>
                    </a:p>
                  </a:txBody>
                  <a:tcPr anchor="b"/>
                </a:tc>
                <a:tc>
                  <a:txBody>
                    <a:bodyPr/>
                    <a:lstStyle/>
                    <a:p>
                      <a:pPr algn="ctr"/>
                      <a:r>
                        <a:rPr lang="en-US" dirty="0" smtClean="0">
                          <a:solidFill>
                            <a:srgbClr val="FFFF00"/>
                          </a:solidFill>
                        </a:rPr>
                        <a:t>P</a:t>
                      </a:r>
                      <a:endParaRPr lang="en-US" dirty="0">
                        <a:solidFill>
                          <a:srgbClr val="FFFF00"/>
                        </a:solidFill>
                      </a:endParaRPr>
                    </a:p>
                  </a:txBody>
                  <a:tcPr anchor="b"/>
                </a:tc>
                <a:tc>
                  <a:txBody>
                    <a:bodyPr/>
                    <a:lstStyle/>
                    <a:p>
                      <a:pPr algn="ctr"/>
                      <a:r>
                        <a:rPr lang="en-US" dirty="0" smtClean="0">
                          <a:solidFill>
                            <a:srgbClr val="FFFF00"/>
                          </a:solidFill>
                        </a:rPr>
                        <a:t>O</a:t>
                      </a:r>
                      <a:endParaRPr lang="en-US" dirty="0">
                        <a:solidFill>
                          <a:srgbClr val="FFFF00"/>
                        </a:solidFill>
                      </a:endParaRPr>
                    </a:p>
                  </a:txBody>
                  <a:tcPr anchor="b"/>
                </a:tc>
                <a:tc>
                  <a:txBody>
                    <a:bodyPr/>
                    <a:lstStyle/>
                    <a:p>
                      <a:pPr algn="ctr"/>
                      <a:r>
                        <a:rPr lang="en-US" dirty="0" smtClean="0">
                          <a:solidFill>
                            <a:srgbClr val="FFFF00"/>
                          </a:solidFill>
                        </a:rPr>
                        <a:t>S</a:t>
                      </a:r>
                      <a:endParaRPr lang="en-US" dirty="0">
                        <a:solidFill>
                          <a:srgbClr val="FFFF00"/>
                        </a:solidFill>
                      </a:endParaRPr>
                    </a:p>
                  </a:txBody>
                  <a:tcPr anchor="b"/>
                </a:tc>
                <a:tc>
                  <a:txBody>
                    <a:bodyPr/>
                    <a:lstStyle/>
                    <a:p>
                      <a:pPr algn="ctr"/>
                      <a:r>
                        <a:rPr lang="en-US" dirty="0" smtClean="0">
                          <a:solidFill>
                            <a:srgbClr val="FFFF00"/>
                          </a:solidFill>
                        </a:rPr>
                        <a:t>S</a:t>
                      </a:r>
                      <a:endParaRPr lang="en-US" dirty="0">
                        <a:solidFill>
                          <a:srgbClr val="FFFF00"/>
                        </a:solidFill>
                      </a:endParaRPr>
                    </a:p>
                  </a:txBody>
                  <a:tcPr anchor="b"/>
                </a:tc>
                <a:tc>
                  <a:txBody>
                    <a:bodyPr/>
                    <a:lstStyle/>
                    <a:p>
                      <a:pPr algn="ctr"/>
                      <a:r>
                        <a:rPr lang="en-US" dirty="0" smtClean="0">
                          <a:solidFill>
                            <a:srgbClr val="FFFF00"/>
                          </a:solidFill>
                        </a:rPr>
                        <a:t>U</a:t>
                      </a:r>
                      <a:endParaRPr lang="en-US" dirty="0">
                        <a:solidFill>
                          <a:srgbClr val="FFFF00"/>
                        </a:solidFill>
                      </a:endParaRPr>
                    </a:p>
                  </a:txBody>
                  <a:tcPr anchor="b"/>
                </a:tc>
                <a:tc>
                  <a:txBody>
                    <a:bodyPr/>
                    <a:lstStyle/>
                    <a:p>
                      <a:pPr algn="ctr"/>
                      <a:r>
                        <a:rPr lang="en-US" dirty="0" smtClean="0">
                          <a:solidFill>
                            <a:srgbClr val="FFFF00"/>
                          </a:solidFill>
                        </a:rPr>
                        <a:t>M</a:t>
                      </a:r>
                      <a:endParaRPr lang="en-US" dirty="0">
                        <a:solidFill>
                          <a:srgbClr val="FFFF00"/>
                        </a:solidFill>
                      </a:endParaRPr>
                    </a:p>
                  </a:txBody>
                  <a:tcPr anchor="b"/>
                </a:tc>
                <a:tc>
                  <a:txBody>
                    <a:bodyPr/>
                    <a:lstStyle/>
                    <a:p>
                      <a:pPr algn="ctr"/>
                      <a:endParaRPr lang="en-US" dirty="0"/>
                    </a:p>
                  </a:txBody>
                  <a:tcPr anchor="b"/>
                </a:tc>
              </a:tr>
            </a:tbl>
          </a:graphicData>
        </a:graphic>
      </p:graphicFrame>
      <p:cxnSp>
        <p:nvCxnSpPr>
          <p:cNvPr id="21" name="Straight Connector 20"/>
          <p:cNvCxnSpPr/>
          <p:nvPr/>
        </p:nvCxnSpPr>
        <p:spPr>
          <a:xfrm>
            <a:off x="4515702" y="4283531"/>
            <a:ext cx="283666" cy="1588"/>
          </a:xfrm>
          <a:prstGeom prst="line">
            <a:avLst/>
          </a:prstGeom>
          <a:ln w="28575" cap="flat" cmpd="sng" algn="ctr">
            <a:solidFill>
              <a:srgbClr val="FFFF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625770" y="4520595"/>
            <a:ext cx="283666" cy="1588"/>
          </a:xfrm>
          <a:prstGeom prst="line">
            <a:avLst/>
          </a:prstGeom>
          <a:ln w="28575" cap="flat" cmpd="sng" algn="ctr">
            <a:solidFill>
              <a:srgbClr val="FF66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6392341"/>
            <a:ext cx="9144000" cy="461665"/>
          </a:xfrm>
          <a:prstGeom prst="rect">
            <a:avLst/>
          </a:prstGeom>
        </p:spPr>
        <p:txBody>
          <a:bodyPr wrap="square">
            <a:spAutoFit/>
          </a:bodyPr>
          <a:lstStyle/>
          <a:p>
            <a:r>
              <a:rPr lang="en-US" sz="1200" dirty="0" err="1" smtClean="0"/>
              <a:t>Landan</a:t>
            </a:r>
            <a:r>
              <a:rPr lang="en-US" sz="1200" dirty="0" smtClean="0"/>
              <a:t> G, </a:t>
            </a:r>
            <a:r>
              <a:rPr lang="en-US" sz="1200" dirty="0" err="1" smtClean="0"/>
              <a:t>Graur</a:t>
            </a:r>
            <a:r>
              <a:rPr lang="en-US" sz="1200" dirty="0" smtClean="0"/>
              <a:t> D (2007) Heads or Tails: A Simple Reliability Check for Multiple Sequence Alignments. Molecular Biology and Evolution 24: 1380 –1383.</a:t>
            </a:r>
            <a:endParaRPr lang="en-US" sz="1200" dirty="0"/>
          </a:p>
        </p:txBody>
      </p:sp>
      <p:sp>
        <p:nvSpPr>
          <p:cNvPr id="2" name="TextBox 1"/>
          <p:cNvSpPr txBox="1"/>
          <p:nvPr/>
        </p:nvSpPr>
        <p:spPr>
          <a:xfrm>
            <a:off x="348987" y="2724295"/>
            <a:ext cx="2336289" cy="1200329"/>
          </a:xfrm>
          <a:prstGeom prst="rect">
            <a:avLst/>
          </a:prstGeom>
          <a:noFill/>
        </p:spPr>
        <p:txBody>
          <a:bodyPr wrap="square" rtlCol="0">
            <a:spAutoFit/>
          </a:bodyPr>
          <a:lstStyle/>
          <a:p>
            <a:r>
              <a:rPr lang="en-US" b="1" dirty="0" smtClean="0"/>
              <a:t>If</a:t>
            </a:r>
            <a:r>
              <a:rPr lang="en-US" dirty="0" smtClean="0"/>
              <a:t>  there are </a:t>
            </a:r>
            <a:r>
              <a:rPr lang="en-US" i="1" dirty="0" smtClean="0"/>
              <a:t>two</a:t>
            </a:r>
            <a:r>
              <a:rPr lang="en-US" dirty="0" smtClean="0"/>
              <a:t> paths</a:t>
            </a:r>
          </a:p>
          <a:p>
            <a:r>
              <a:rPr lang="en-US" dirty="0" smtClean="0"/>
              <a:t>{</a:t>
            </a:r>
          </a:p>
          <a:p>
            <a:r>
              <a:rPr lang="en-US" dirty="0"/>
              <a:t> </a:t>
            </a:r>
            <a:r>
              <a:rPr lang="en-US" dirty="0" smtClean="0"/>
              <a:t>    chooses low-road;</a:t>
            </a:r>
          </a:p>
          <a:p>
            <a:r>
              <a:rPr lang="en-US" dirty="0" smtClean="0"/>
              <a:t>}</a:t>
            </a:r>
            <a:endParaRPr lang="en-US" dirty="0"/>
          </a:p>
        </p:txBody>
      </p:sp>
    </p:spTree>
    <p:extLst>
      <p:ext uri="{BB962C8B-B14F-4D97-AF65-F5344CB8AC3E}">
        <p14:creationId xmlns:p14="http://schemas.microsoft.com/office/powerpoint/2010/main" val="3812926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medium.gif"/>
          <p:cNvPicPr>
            <a:picLocks noChangeAspect="1"/>
          </p:cNvPicPr>
          <p:nvPr/>
        </p:nvPicPr>
        <p:blipFill>
          <a:blip r:embed="rId2"/>
          <a:stretch>
            <a:fillRect/>
          </a:stretch>
        </p:blipFill>
        <p:spPr>
          <a:xfrm>
            <a:off x="150912" y="1086918"/>
            <a:ext cx="4419064" cy="4729346"/>
          </a:xfrm>
          <a:prstGeom prst="rect">
            <a:avLst/>
          </a:prstGeom>
        </p:spPr>
      </p:pic>
      <p:sp>
        <p:nvSpPr>
          <p:cNvPr id="5" name="Rectangle 4"/>
          <p:cNvSpPr/>
          <p:nvPr/>
        </p:nvSpPr>
        <p:spPr>
          <a:xfrm>
            <a:off x="0" y="5893696"/>
            <a:ext cx="9144000" cy="461665"/>
          </a:xfrm>
          <a:prstGeom prst="rect">
            <a:avLst/>
          </a:prstGeom>
        </p:spPr>
        <p:txBody>
          <a:bodyPr wrap="square">
            <a:spAutoFit/>
          </a:bodyPr>
          <a:lstStyle/>
          <a:p>
            <a:r>
              <a:rPr lang="en-US" sz="1200" dirty="0" smtClean="0"/>
              <a:t>Talavera G, </a:t>
            </a:r>
            <a:r>
              <a:rPr lang="en-US" sz="1200" dirty="0" err="1" smtClean="0"/>
              <a:t>Castresana</a:t>
            </a:r>
            <a:r>
              <a:rPr lang="en-US" sz="1200" dirty="0" smtClean="0"/>
              <a:t> J (2007) Improvement of Phylogenies after Removing Divergent and Ambiguously Aligned Blocks from Protein Sequence Alignments. </a:t>
            </a:r>
            <a:r>
              <a:rPr lang="en-US" sz="1200" dirty="0" err="1" smtClean="0"/>
              <a:t>Syst</a:t>
            </a:r>
            <a:r>
              <a:rPr lang="en-US" sz="1200" dirty="0" smtClean="0"/>
              <a:t> </a:t>
            </a:r>
            <a:r>
              <a:rPr lang="en-US" sz="1200" dirty="0" err="1" smtClean="0"/>
              <a:t>Biol</a:t>
            </a:r>
            <a:r>
              <a:rPr lang="en-US" sz="1200" dirty="0" smtClean="0"/>
              <a:t> 56: 564–577.</a:t>
            </a:r>
          </a:p>
        </p:txBody>
      </p:sp>
      <p:sp>
        <p:nvSpPr>
          <p:cNvPr id="6" name="Title 5"/>
          <p:cNvSpPr>
            <a:spLocks noGrp="1"/>
          </p:cNvSpPr>
          <p:nvPr>
            <p:ph type="title"/>
          </p:nvPr>
        </p:nvSpPr>
        <p:spPr>
          <a:xfrm>
            <a:off x="1145098" y="293888"/>
            <a:ext cx="2430693" cy="788670"/>
          </a:xfrm>
        </p:spPr>
        <p:txBody>
          <a:bodyPr>
            <a:normAutofit fontScale="90000"/>
          </a:bodyPr>
          <a:lstStyle/>
          <a:p>
            <a:r>
              <a:rPr lang="en-US" dirty="0" smtClean="0"/>
              <a:t>Gblocks</a:t>
            </a:r>
            <a:endParaRPr lang="en-US" dirty="0"/>
          </a:p>
        </p:txBody>
      </p:sp>
      <p:sp>
        <p:nvSpPr>
          <p:cNvPr id="7" name="TextBox 6"/>
          <p:cNvSpPr txBox="1"/>
          <p:nvPr/>
        </p:nvSpPr>
        <p:spPr>
          <a:xfrm rot="747341">
            <a:off x="6429580" y="5778535"/>
            <a:ext cx="2318300" cy="369332"/>
          </a:xfrm>
          <a:prstGeom prst="rect">
            <a:avLst/>
          </a:prstGeom>
          <a:noFill/>
          <a:effectLst>
            <a:outerShdw blurRad="50800" dist="38100" dir="2700000">
              <a:srgbClr val="000000">
                <a:alpha val="43000"/>
              </a:srgbClr>
            </a:outerShdw>
          </a:effectLst>
        </p:spPr>
        <p:txBody>
          <a:bodyPr wrap="square" rtlCol="0">
            <a:spAutoFit/>
          </a:bodyPr>
          <a:lstStyle/>
          <a:p>
            <a:r>
              <a:rPr lang="en-US" dirty="0" smtClean="0">
                <a:solidFill>
                  <a:srgbClr val="FF0000"/>
                </a:solidFill>
              </a:rPr>
              <a:t>419 citation by Google</a:t>
            </a:r>
            <a:endParaRPr lang="en-US" dirty="0">
              <a:solidFill>
                <a:srgbClr val="FF0000"/>
              </a:solidFill>
            </a:endParaRPr>
          </a:p>
        </p:txBody>
      </p:sp>
      <p:grpSp>
        <p:nvGrpSpPr>
          <p:cNvPr id="3" name="Group 2"/>
          <p:cNvGrpSpPr/>
          <p:nvPr/>
        </p:nvGrpSpPr>
        <p:grpSpPr>
          <a:xfrm>
            <a:off x="4722869" y="293888"/>
            <a:ext cx="4306632" cy="4601729"/>
            <a:chOff x="4722869" y="293888"/>
            <a:chExt cx="4306632" cy="4601729"/>
          </a:xfrm>
        </p:grpSpPr>
        <p:pic>
          <p:nvPicPr>
            <p:cNvPr id="8" name="Picture 7"/>
            <p:cNvPicPr>
              <a:picLocks noChangeAspect="1"/>
            </p:cNvPicPr>
            <p:nvPr/>
          </p:nvPicPr>
          <p:blipFill>
            <a:blip r:embed="rId3"/>
            <a:stretch>
              <a:fillRect/>
            </a:stretch>
          </p:blipFill>
          <p:spPr>
            <a:xfrm>
              <a:off x="4722869" y="2007566"/>
              <a:ext cx="4306632" cy="2888051"/>
            </a:xfrm>
            <a:prstGeom prst="rect">
              <a:avLst/>
            </a:prstGeom>
          </p:spPr>
        </p:pic>
        <p:sp>
          <p:nvSpPr>
            <p:cNvPr id="9" name="Title 5"/>
            <p:cNvSpPr txBox="1">
              <a:spLocks/>
            </p:cNvSpPr>
            <p:nvPr/>
          </p:nvSpPr>
          <p:spPr>
            <a:xfrm>
              <a:off x="5202982" y="293888"/>
              <a:ext cx="3346406" cy="788670"/>
            </a:xfrm>
            <a:prstGeom prst="rect">
              <a:avLst/>
            </a:prstGeom>
          </p:spPr>
          <p:txBody>
            <a:bodyPr vert="horz" lIns="91440" tIns="45720" rIns="91440" bIns="45720" rtlCol="0" anchor="t">
              <a:normAutofit fontScale="97500" lnSpcReduction="1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trimAl</a:t>
              </a:r>
              <a:endParaRPr lang="en-US" dirty="0"/>
            </a:p>
          </p:txBody>
        </p:sp>
      </p:grpSp>
      <p:grpSp>
        <p:nvGrpSpPr>
          <p:cNvPr id="2" name="Group 1"/>
          <p:cNvGrpSpPr/>
          <p:nvPr/>
        </p:nvGrpSpPr>
        <p:grpSpPr>
          <a:xfrm>
            <a:off x="31485" y="6165281"/>
            <a:ext cx="9144000" cy="670792"/>
            <a:chOff x="31485" y="6165281"/>
            <a:chExt cx="9144000" cy="670792"/>
          </a:xfrm>
        </p:grpSpPr>
        <p:sp>
          <p:nvSpPr>
            <p:cNvPr id="10" name="Rectangle 9"/>
            <p:cNvSpPr/>
            <p:nvPr/>
          </p:nvSpPr>
          <p:spPr>
            <a:xfrm>
              <a:off x="31485" y="6374408"/>
              <a:ext cx="9144000" cy="461665"/>
            </a:xfrm>
            <a:prstGeom prst="rect">
              <a:avLst/>
            </a:prstGeom>
          </p:spPr>
          <p:txBody>
            <a:bodyPr wrap="square">
              <a:spAutoFit/>
            </a:bodyPr>
            <a:lstStyle/>
            <a:p>
              <a:r>
                <a:rPr lang="en-US" sz="1200" dirty="0" err="1" smtClean="0"/>
                <a:t>Capella-Gutiérrez</a:t>
              </a:r>
              <a:r>
                <a:rPr lang="en-US" sz="1200" dirty="0" smtClean="0"/>
                <a:t> S, </a:t>
              </a:r>
              <a:r>
                <a:rPr lang="en-US" sz="1200" dirty="0" err="1" smtClean="0"/>
                <a:t>Silla-Martínez</a:t>
              </a:r>
              <a:r>
                <a:rPr lang="en-US" sz="1200" dirty="0" smtClean="0"/>
                <a:t> JM, </a:t>
              </a:r>
              <a:r>
                <a:rPr lang="en-US" sz="1200" dirty="0" err="1" smtClean="0"/>
                <a:t>Gabaldón</a:t>
              </a:r>
              <a:r>
                <a:rPr lang="en-US" sz="1200" dirty="0" smtClean="0"/>
                <a:t> T (2009) trimAl: a tool for automated alignment trimming in large-scale phylogenetic analyses. Bioinformatics 25: 1972–1973.</a:t>
              </a:r>
              <a:endParaRPr lang="en-US" sz="1200" dirty="0"/>
            </a:p>
          </p:txBody>
        </p:sp>
        <p:sp>
          <p:nvSpPr>
            <p:cNvPr id="11" name="TextBox 10"/>
            <p:cNvSpPr txBox="1"/>
            <p:nvPr/>
          </p:nvSpPr>
          <p:spPr>
            <a:xfrm rot="747341">
              <a:off x="6755101" y="6165281"/>
              <a:ext cx="2303405" cy="369332"/>
            </a:xfrm>
            <a:prstGeom prst="rect">
              <a:avLst/>
            </a:prstGeom>
            <a:noFill/>
            <a:effectLst>
              <a:outerShdw blurRad="50800" dist="38100" dir="2700000">
                <a:srgbClr val="000000">
                  <a:alpha val="43000"/>
                </a:srgbClr>
              </a:outerShdw>
            </a:effectLst>
          </p:spPr>
          <p:txBody>
            <a:bodyPr wrap="square" rtlCol="0">
              <a:spAutoFit/>
            </a:bodyPr>
            <a:lstStyle/>
            <a:p>
              <a:r>
                <a:rPr lang="en-US" dirty="0" smtClean="0">
                  <a:solidFill>
                    <a:srgbClr val="FF0000"/>
                  </a:solidFill>
                </a:rPr>
                <a:t>104 citation by Google</a:t>
              </a:r>
              <a:endParaRPr lang="en-US" dirty="0">
                <a:solidFill>
                  <a:srgbClr val="FF0000"/>
                </a:solidFill>
              </a:endParaRPr>
            </a:p>
          </p:txBody>
        </p:sp>
      </p:grpSp>
    </p:spTree>
    <p:extLst>
      <p:ext uri="{BB962C8B-B14F-4D97-AF65-F5344CB8AC3E}">
        <p14:creationId xmlns:p14="http://schemas.microsoft.com/office/powerpoint/2010/main" val="3702548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34" y="244274"/>
            <a:ext cx="7918133" cy="788670"/>
          </a:xfrm>
        </p:spPr>
        <p:txBody>
          <a:bodyPr>
            <a:normAutofit fontScale="90000"/>
          </a:bodyPr>
          <a:lstStyle/>
          <a:p>
            <a:r>
              <a:rPr lang="en-US" dirty="0" smtClean="0">
                <a:solidFill>
                  <a:schemeClr val="tx1"/>
                </a:solidFill>
              </a:rPr>
              <a:t>Replication instead of filtering</a:t>
            </a:r>
            <a:endParaRPr lang="en-US" dirty="0">
              <a:solidFill>
                <a:schemeClr val="tx1"/>
              </a:solidFill>
            </a:endParaRPr>
          </a:p>
        </p:txBody>
      </p:sp>
      <p:sp>
        <p:nvSpPr>
          <p:cNvPr id="3" name="Rectangle 2"/>
          <p:cNvSpPr/>
          <p:nvPr/>
        </p:nvSpPr>
        <p:spPr>
          <a:xfrm>
            <a:off x="454184" y="1111266"/>
            <a:ext cx="8404066" cy="646331"/>
          </a:xfrm>
          <a:prstGeom prst="rect">
            <a:avLst/>
          </a:prstGeom>
        </p:spPr>
        <p:txBody>
          <a:bodyPr wrap="square">
            <a:spAutoFit/>
          </a:bodyPr>
          <a:lstStyle/>
          <a:p>
            <a:r>
              <a:rPr lang="en-US" dirty="0" smtClean="0"/>
              <a:t>gaps carry substantial phylogenetic signal, but are poorly exploited by most alignment and tree building programs;</a:t>
            </a:r>
          </a:p>
        </p:txBody>
      </p:sp>
      <p:sp>
        <p:nvSpPr>
          <p:cNvPr id="4" name="Rectangle 3"/>
          <p:cNvSpPr/>
          <p:nvPr/>
        </p:nvSpPr>
        <p:spPr>
          <a:xfrm>
            <a:off x="475354" y="1770536"/>
            <a:ext cx="8382895" cy="461665"/>
          </a:xfrm>
          <a:prstGeom prst="rect">
            <a:avLst/>
          </a:prstGeom>
        </p:spPr>
        <p:txBody>
          <a:bodyPr wrap="square">
            <a:spAutoFit/>
          </a:bodyPr>
          <a:lstStyle/>
          <a:p>
            <a:r>
              <a:rPr lang="en-US" sz="1200" dirty="0" err="1" smtClean="0"/>
              <a:t>Dessimoz</a:t>
            </a:r>
            <a:r>
              <a:rPr lang="en-US" sz="1200" dirty="0" smtClean="0"/>
              <a:t> C, Gil M: Phylogenetic assessment of alignments reveals neglected tree signal in gaps. Genome </a:t>
            </a:r>
            <a:r>
              <a:rPr lang="en-US" sz="1200" dirty="0" err="1" smtClean="0"/>
              <a:t>Biol</a:t>
            </a:r>
            <a:r>
              <a:rPr lang="en-US" sz="1200" dirty="0" smtClean="0"/>
              <a:t> 2010, 11(4):R37.</a:t>
            </a:r>
            <a:endParaRPr lang="en-US" sz="1200" dirty="0"/>
          </a:p>
        </p:txBody>
      </p:sp>
      <p:grpSp>
        <p:nvGrpSpPr>
          <p:cNvPr id="11" name="Group 11"/>
          <p:cNvGrpSpPr/>
          <p:nvPr/>
        </p:nvGrpSpPr>
        <p:grpSpPr>
          <a:xfrm>
            <a:off x="476243" y="2391854"/>
            <a:ext cx="7596497" cy="1015663"/>
            <a:chOff x="254000" y="2571765"/>
            <a:chExt cx="7596497" cy="1015663"/>
          </a:xfrm>
        </p:grpSpPr>
        <p:sp>
          <p:nvSpPr>
            <p:cNvPr id="5" name="Rectangle 4"/>
            <p:cNvSpPr/>
            <p:nvPr/>
          </p:nvSpPr>
          <p:spPr>
            <a:xfrm>
              <a:off x="2441516" y="2571765"/>
              <a:ext cx="5408981" cy="1015663"/>
            </a:xfrm>
            <a:prstGeom prst="rect">
              <a:avLst/>
            </a:prstGeom>
          </p:spPr>
          <p:txBody>
            <a:bodyPr wrap="square">
              <a:spAutoFit/>
            </a:bodyPr>
            <a:lstStyle/>
            <a:p>
              <a:r>
                <a:rPr lang="en-US" sz="1200" dirty="0" smtClean="0">
                  <a:latin typeface="Monaco"/>
                  <a:cs typeface="Monaco"/>
                </a:rPr>
                <a:t>1aboA   </a:t>
              </a:r>
              <a:r>
                <a:rPr lang="en-US" sz="1200" dirty="0" smtClean="0">
                  <a:solidFill>
                    <a:srgbClr val="FFAF03"/>
                  </a:solidFill>
                  <a:latin typeface="Monaco"/>
                  <a:cs typeface="Monaco"/>
                </a:rPr>
                <a:t>-</a:t>
              </a:r>
              <a:r>
                <a:rPr lang="en-US" sz="1200" dirty="0" smtClean="0">
                  <a:solidFill>
                    <a:srgbClr val="008000"/>
                  </a:solidFill>
                  <a:latin typeface="Monaco"/>
                  <a:cs typeface="Monaco"/>
                </a:rPr>
                <a:t>N</a:t>
              </a:r>
              <a:r>
                <a:rPr lang="en-US" sz="1200" dirty="0" smtClean="0">
                  <a:solidFill>
                    <a:srgbClr val="FFFF00"/>
                  </a:solidFill>
                  <a:latin typeface="Monaco"/>
                  <a:cs typeface="Monaco"/>
                </a:rPr>
                <a:t>L</a:t>
              </a:r>
              <a:r>
                <a:rPr lang="en-US" sz="1200" dirty="0" smtClean="0">
                  <a:latin typeface="Monaco"/>
                  <a:cs typeface="Monaco"/>
                </a:rPr>
                <a:t>FV-ALYDFVASGDNTLSITKGEKLRV-------LGYNHNG-----</a:t>
              </a:r>
            </a:p>
            <a:p>
              <a:r>
                <a:rPr lang="en-US" sz="1200" dirty="0" smtClean="0">
                  <a:latin typeface="Monaco"/>
                  <a:cs typeface="Monaco"/>
                </a:rPr>
                <a:t>1ycsB   </a:t>
              </a:r>
              <a:r>
                <a:rPr lang="en-US" sz="1200" dirty="0" smtClean="0">
                  <a:solidFill>
                    <a:schemeClr val="accent1"/>
                  </a:solidFill>
                  <a:latin typeface="Monaco"/>
                  <a:cs typeface="Monaco"/>
                </a:rPr>
                <a:t>K</a:t>
              </a:r>
              <a:r>
                <a:rPr lang="en-US" sz="1200" dirty="0" smtClean="0">
                  <a:solidFill>
                    <a:srgbClr val="008000"/>
                  </a:solidFill>
                  <a:latin typeface="Monaco"/>
                  <a:cs typeface="Monaco"/>
                </a:rPr>
                <a:t>G</a:t>
              </a:r>
              <a:r>
                <a:rPr lang="en-US" sz="1200" dirty="0" smtClean="0">
                  <a:solidFill>
                    <a:srgbClr val="FFFF00"/>
                  </a:solidFill>
                  <a:latin typeface="Monaco"/>
                  <a:cs typeface="Monaco"/>
                </a:rPr>
                <a:t>V</a:t>
              </a:r>
              <a:r>
                <a:rPr lang="en-US" sz="1200" dirty="0" smtClean="0">
                  <a:latin typeface="Monaco"/>
                  <a:cs typeface="Monaco"/>
                </a:rPr>
                <a:t>IY-ALWDYEPQNDDELPMKEGDCMTI-------IHREDEDEI---</a:t>
              </a:r>
            </a:p>
            <a:p>
              <a:r>
                <a:rPr lang="en-US" sz="1200" dirty="0" smtClean="0">
                  <a:latin typeface="Monaco"/>
                  <a:cs typeface="Monaco"/>
                </a:rPr>
                <a:t>1pht    </a:t>
              </a:r>
              <a:r>
                <a:rPr lang="en-US" sz="1200" dirty="0" smtClean="0">
                  <a:solidFill>
                    <a:srgbClr val="FFAF03"/>
                  </a:solidFill>
                  <a:latin typeface="Monaco"/>
                  <a:cs typeface="Monaco"/>
                </a:rPr>
                <a:t>-</a:t>
              </a:r>
              <a:r>
                <a:rPr lang="en-US" sz="1200" dirty="0" smtClean="0">
                  <a:solidFill>
                    <a:srgbClr val="008000"/>
                  </a:solidFill>
                  <a:latin typeface="Monaco"/>
                  <a:cs typeface="Monaco"/>
                </a:rPr>
                <a:t>G</a:t>
              </a:r>
              <a:r>
                <a:rPr lang="en-US" sz="1200" dirty="0" smtClean="0">
                  <a:solidFill>
                    <a:srgbClr val="FFFF00"/>
                  </a:solidFill>
                  <a:latin typeface="Monaco"/>
                  <a:cs typeface="Monaco"/>
                </a:rPr>
                <a:t>Y</a:t>
              </a:r>
              <a:r>
                <a:rPr lang="en-US" sz="1200" dirty="0" smtClean="0">
                  <a:latin typeface="Monaco"/>
                  <a:cs typeface="Monaco"/>
                </a:rPr>
                <a:t>QYRALYDYKKEREEDIDLHLGDILTVNKGSLVALGFSDGQEARPE</a:t>
              </a:r>
            </a:p>
            <a:p>
              <a:r>
                <a:rPr lang="en-US" sz="1200" dirty="0" smtClean="0">
                  <a:latin typeface="Monaco"/>
                  <a:cs typeface="Monaco"/>
                </a:rPr>
                <a:t>1vie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latin typeface="Monaco"/>
                  <a:cs typeface="Monaco"/>
                </a:rPr>
                <a:t>------DRVRKKSG--AAWQGQIVGW---------YCTNLTP---</a:t>
              </a:r>
            </a:p>
            <a:p>
              <a:r>
                <a:rPr lang="en-US" sz="1200" dirty="0" smtClean="0">
                  <a:latin typeface="Monaco"/>
                  <a:cs typeface="Monaco"/>
                </a:rPr>
                <a:t>1ihvA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latin typeface="Monaco"/>
                  <a:cs typeface="Monaco"/>
                </a:rPr>
                <a:t>---NFRVYYRDSRD--PVWKGPAKLL---------WKGEG-----</a:t>
              </a:r>
            </a:p>
          </p:txBody>
        </p:sp>
        <p:sp>
          <p:nvSpPr>
            <p:cNvPr id="8" name="TextBox 7"/>
            <p:cNvSpPr txBox="1"/>
            <p:nvPr/>
          </p:nvSpPr>
          <p:spPr>
            <a:xfrm>
              <a:off x="254000" y="2894930"/>
              <a:ext cx="1905000" cy="369332"/>
            </a:xfrm>
            <a:prstGeom prst="rect">
              <a:avLst/>
            </a:prstGeom>
            <a:noFill/>
          </p:spPr>
          <p:txBody>
            <a:bodyPr wrap="square" rtlCol="0">
              <a:spAutoFit/>
            </a:bodyPr>
            <a:lstStyle/>
            <a:p>
              <a:r>
                <a:rPr lang="en-US" dirty="0" smtClean="0"/>
                <a:t>Original align.</a:t>
              </a:r>
              <a:endParaRPr lang="en-US" dirty="0"/>
            </a:p>
          </p:txBody>
        </p:sp>
      </p:grpSp>
      <p:grpSp>
        <p:nvGrpSpPr>
          <p:cNvPr id="12" name="Group 12"/>
          <p:cNvGrpSpPr/>
          <p:nvPr/>
        </p:nvGrpSpPr>
        <p:grpSpPr>
          <a:xfrm>
            <a:off x="476243" y="3852345"/>
            <a:ext cx="7575331" cy="1200329"/>
            <a:chOff x="254000" y="3958175"/>
            <a:chExt cx="7575331" cy="1200329"/>
          </a:xfrm>
        </p:grpSpPr>
        <p:sp>
          <p:nvSpPr>
            <p:cNvPr id="6" name="Rectangle 5"/>
            <p:cNvSpPr/>
            <p:nvPr/>
          </p:nvSpPr>
          <p:spPr>
            <a:xfrm>
              <a:off x="2441516" y="3958175"/>
              <a:ext cx="5387815" cy="1200329"/>
            </a:xfrm>
            <a:prstGeom prst="rect">
              <a:avLst/>
            </a:prstGeom>
          </p:spPr>
          <p:txBody>
            <a:bodyPr wrap="square">
              <a:spAutoFit/>
            </a:bodyPr>
            <a:lstStyle/>
            <a:p>
              <a:r>
                <a:rPr lang="en-US" sz="1200" dirty="0" smtClean="0">
                  <a:solidFill>
                    <a:srgbClr val="FFFFFF"/>
                  </a:solidFill>
                  <a:latin typeface="Monaco"/>
                  <a:cs typeface="Monaco"/>
                </a:rPr>
                <a:t>1aboA   </a:t>
              </a:r>
              <a:r>
                <a:rPr lang="en-US" sz="1200" dirty="0" smtClean="0">
                  <a:solidFill>
                    <a:srgbClr val="FFAF03"/>
                  </a:solidFill>
                  <a:latin typeface="Monaco"/>
                  <a:cs typeface="Monaco"/>
                </a:rPr>
                <a:t>-</a:t>
              </a:r>
              <a:r>
                <a:rPr lang="en-US" sz="1200" dirty="0" smtClean="0">
                  <a:solidFill>
                    <a:srgbClr val="008000"/>
                  </a:solidFill>
                  <a:latin typeface="Monaco"/>
                  <a:cs typeface="Monaco"/>
                </a:rPr>
                <a:t>4</a:t>
              </a:r>
              <a:r>
                <a:rPr lang="en-US" sz="1200" dirty="0" smtClean="0">
                  <a:solidFill>
                    <a:srgbClr val="FFFF00"/>
                  </a:solidFill>
                  <a:latin typeface="Monaco"/>
                  <a:cs typeface="Monaco"/>
                </a:rPr>
                <a:t>4</a:t>
              </a:r>
              <a:r>
                <a:rPr lang="en-US" sz="1200" dirty="0" smtClean="0">
                  <a:solidFill>
                    <a:srgbClr val="FFFFFF"/>
                  </a:solidFill>
                  <a:latin typeface="Monaco"/>
                  <a:cs typeface="Monaco"/>
                </a:rPr>
                <a:t>45-66666676665455566655666-------6565544-----</a:t>
              </a:r>
            </a:p>
            <a:p>
              <a:r>
                <a:rPr lang="en-US" sz="1200" dirty="0" smtClean="0">
                  <a:solidFill>
                    <a:srgbClr val="FFFFFF"/>
                  </a:solidFill>
                  <a:latin typeface="Monaco"/>
                  <a:cs typeface="Monaco"/>
                </a:rPr>
                <a:t>1ycsB   </a:t>
              </a:r>
              <a:r>
                <a:rPr lang="en-US" sz="1200" dirty="0" smtClean="0">
                  <a:solidFill>
                    <a:srgbClr val="FFAF03"/>
                  </a:solidFill>
                  <a:latin typeface="Monaco"/>
                  <a:cs typeface="Monaco"/>
                </a:rPr>
                <a:t>3</a:t>
              </a:r>
              <a:r>
                <a:rPr lang="en-US" sz="1200" dirty="0" smtClean="0">
                  <a:solidFill>
                    <a:srgbClr val="008000"/>
                  </a:solidFill>
                  <a:latin typeface="Monaco"/>
                  <a:cs typeface="Monaco"/>
                </a:rPr>
                <a:t>3</a:t>
              </a:r>
              <a:r>
                <a:rPr lang="en-US" sz="1200" dirty="0" smtClean="0">
                  <a:solidFill>
                    <a:srgbClr val="FFFF00"/>
                  </a:solidFill>
                  <a:latin typeface="Monaco"/>
                  <a:cs typeface="Monaco"/>
                </a:rPr>
                <a:t>4</a:t>
              </a:r>
              <a:r>
                <a:rPr lang="en-US" sz="1200" dirty="0" smtClean="0">
                  <a:solidFill>
                    <a:srgbClr val="FFFFFF"/>
                  </a:solidFill>
                  <a:latin typeface="Monaco"/>
                  <a:cs typeface="Monaco"/>
                </a:rPr>
                <a:t>44-66666677775556666666666-------655554434---</a:t>
              </a:r>
            </a:p>
            <a:p>
              <a:r>
                <a:rPr lang="en-US" sz="1200" dirty="0" smtClean="0">
                  <a:solidFill>
                    <a:srgbClr val="FFFFFF"/>
                  </a:solidFill>
                  <a:latin typeface="Monaco"/>
                  <a:cs typeface="Monaco"/>
                </a:rPr>
                <a:t>1pht    </a:t>
              </a:r>
              <a:r>
                <a:rPr lang="en-US" sz="1200" dirty="0" smtClean="0">
                  <a:solidFill>
                    <a:srgbClr val="FFAF03"/>
                  </a:solidFill>
                  <a:latin typeface="Monaco"/>
                  <a:cs typeface="Monaco"/>
                </a:rPr>
                <a:t>-</a:t>
              </a:r>
              <a:r>
                <a:rPr lang="en-US" sz="1200" dirty="0" smtClean="0">
                  <a:solidFill>
                    <a:srgbClr val="008000"/>
                  </a:solidFill>
                  <a:latin typeface="Monaco"/>
                  <a:cs typeface="Monaco"/>
                </a:rPr>
                <a:t>5</a:t>
              </a:r>
              <a:r>
                <a:rPr lang="en-US" sz="1200" dirty="0" smtClean="0">
                  <a:solidFill>
                    <a:srgbClr val="FFFF00"/>
                  </a:solidFill>
                  <a:latin typeface="Monaco"/>
                  <a:cs typeface="Monaco"/>
                </a:rPr>
                <a:t>4</a:t>
              </a:r>
              <a:r>
                <a:rPr lang="en-US" sz="1200" dirty="0" smtClean="0">
                  <a:solidFill>
                    <a:srgbClr val="FFFFFF"/>
                  </a:solidFill>
                  <a:latin typeface="Monaco"/>
                  <a:cs typeface="Monaco"/>
                </a:rPr>
                <a:t>444776665656655666666555543444666666655445555</a:t>
              </a:r>
            </a:p>
            <a:p>
              <a:r>
                <a:rPr lang="en-US" sz="1200" dirty="0" smtClean="0">
                  <a:solidFill>
                    <a:srgbClr val="FFFFFF"/>
                  </a:solidFill>
                  <a:latin typeface="Monaco"/>
                  <a:cs typeface="Monaco"/>
                </a:rPr>
                <a:t>1vie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solidFill>
                    <a:srgbClr val="FFFFFF"/>
                  </a:solidFill>
                  <a:latin typeface="Monaco"/>
                  <a:cs typeface="Monaco"/>
                </a:rPr>
                <a:t>------33344444--5555555555---------5555555---</a:t>
              </a:r>
            </a:p>
            <a:p>
              <a:r>
                <a:rPr lang="en-US" sz="1200" dirty="0" smtClean="0">
                  <a:solidFill>
                    <a:srgbClr val="FFFFFF"/>
                  </a:solidFill>
                  <a:latin typeface="Monaco"/>
                  <a:cs typeface="Monaco"/>
                </a:rPr>
                <a:t>1ihvA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solidFill>
                    <a:srgbClr val="FFFFFF"/>
                  </a:solidFill>
                  <a:latin typeface="Monaco"/>
                  <a:cs typeface="Monaco"/>
                </a:rPr>
                <a:t>---33344444444--4555554433---------33344-----</a:t>
              </a:r>
            </a:p>
            <a:p>
              <a:r>
                <a:rPr lang="en-US" sz="1200" dirty="0" smtClean="0">
                  <a:solidFill>
                    <a:srgbClr val="FFFFFF"/>
                  </a:solidFill>
                  <a:latin typeface="Monaco"/>
                  <a:cs typeface="Monaco"/>
                </a:rPr>
                <a:t>cons    </a:t>
              </a:r>
              <a:r>
                <a:rPr lang="en-US" sz="1200" dirty="0" smtClean="0">
                  <a:solidFill>
                    <a:srgbClr val="FFAF03"/>
                  </a:solidFill>
                  <a:latin typeface="Monaco"/>
                  <a:cs typeface="Monaco"/>
                </a:rPr>
                <a:t>1</a:t>
              </a:r>
              <a:r>
                <a:rPr lang="en-US" sz="1200" dirty="0" smtClean="0">
                  <a:solidFill>
                    <a:srgbClr val="008000"/>
                  </a:solidFill>
                  <a:latin typeface="Monaco"/>
                  <a:cs typeface="Monaco"/>
                </a:rPr>
                <a:t>3</a:t>
              </a:r>
              <a:r>
                <a:rPr lang="en-US" sz="1200" dirty="0" smtClean="0">
                  <a:solidFill>
                    <a:srgbClr val="FFFF00"/>
                  </a:solidFill>
                  <a:latin typeface="Monaco"/>
                  <a:cs typeface="Monaco"/>
                </a:rPr>
                <a:t>3</a:t>
              </a:r>
              <a:r>
                <a:rPr lang="en-US" sz="1200" dirty="0" smtClean="0">
                  <a:solidFill>
                    <a:srgbClr val="FFFFFF"/>
                  </a:solidFill>
                  <a:latin typeface="Monaco"/>
                  <a:cs typeface="Monaco"/>
                </a:rPr>
                <a:t>332444343443333444455433331111223332221111111</a:t>
              </a:r>
              <a:endParaRPr lang="en-US" sz="1200" dirty="0">
                <a:solidFill>
                  <a:srgbClr val="FFFFFF"/>
                </a:solidFill>
                <a:latin typeface="Monaco"/>
                <a:cs typeface="Monaco"/>
              </a:endParaRPr>
            </a:p>
          </p:txBody>
        </p:sp>
        <p:sp>
          <p:nvSpPr>
            <p:cNvPr id="9" name="TextBox 8"/>
            <p:cNvSpPr txBox="1"/>
            <p:nvPr/>
          </p:nvSpPr>
          <p:spPr>
            <a:xfrm>
              <a:off x="254000" y="4373673"/>
              <a:ext cx="1905000" cy="369332"/>
            </a:xfrm>
            <a:prstGeom prst="rect">
              <a:avLst/>
            </a:prstGeom>
            <a:noFill/>
          </p:spPr>
          <p:txBody>
            <a:bodyPr wrap="square" rtlCol="0">
              <a:spAutoFit/>
            </a:bodyPr>
            <a:lstStyle/>
            <a:p>
              <a:r>
                <a:rPr lang="en-US" dirty="0" smtClean="0">
                  <a:solidFill>
                    <a:srgbClr val="FFFFFF"/>
                  </a:solidFill>
                </a:rPr>
                <a:t>TCS scores</a:t>
              </a:r>
              <a:endParaRPr lang="en-US" dirty="0">
                <a:solidFill>
                  <a:srgbClr val="FFFFFF"/>
                </a:solidFill>
              </a:endParaRPr>
            </a:p>
          </p:txBody>
        </p:sp>
      </p:grpSp>
      <p:grpSp>
        <p:nvGrpSpPr>
          <p:cNvPr id="13" name="Group 13"/>
          <p:cNvGrpSpPr/>
          <p:nvPr/>
        </p:nvGrpSpPr>
        <p:grpSpPr>
          <a:xfrm>
            <a:off x="476243" y="5545660"/>
            <a:ext cx="8540757" cy="1015663"/>
            <a:chOff x="254000" y="5725571"/>
            <a:chExt cx="8540757" cy="1015663"/>
          </a:xfrm>
        </p:grpSpPr>
        <p:sp>
          <p:nvSpPr>
            <p:cNvPr id="7" name="Rectangle 6"/>
            <p:cNvSpPr/>
            <p:nvPr/>
          </p:nvSpPr>
          <p:spPr>
            <a:xfrm>
              <a:off x="2441516" y="5725571"/>
              <a:ext cx="6353241" cy="1015663"/>
            </a:xfrm>
            <a:prstGeom prst="rect">
              <a:avLst/>
            </a:prstGeom>
          </p:spPr>
          <p:txBody>
            <a:bodyPr wrap="square">
              <a:spAutoFit/>
            </a:bodyPr>
            <a:lstStyle/>
            <a:p>
              <a:r>
                <a:rPr lang="en-US" sz="1200" dirty="0" smtClean="0">
                  <a:solidFill>
                    <a:srgbClr val="FFFFFF"/>
                  </a:solidFill>
                  <a:latin typeface="Monaco"/>
                  <a:cs typeface="Monaco"/>
                </a:rPr>
                <a:t>1aboA   </a:t>
              </a:r>
              <a:r>
                <a:rPr lang="en-US" sz="1200" dirty="0" smtClean="0">
                  <a:solidFill>
                    <a:srgbClr val="FFAF03"/>
                  </a:solidFill>
                  <a:latin typeface="Monaco"/>
                  <a:cs typeface="Monaco"/>
                </a:rPr>
                <a:t>-</a:t>
              </a:r>
              <a:r>
                <a:rPr lang="en-US" sz="1200" dirty="0" smtClean="0">
                  <a:solidFill>
                    <a:srgbClr val="008000"/>
                  </a:solidFill>
                  <a:latin typeface="Monaco"/>
                  <a:cs typeface="Monaco"/>
                </a:rPr>
                <a:t>NNN</a:t>
              </a:r>
              <a:r>
                <a:rPr lang="en-US" sz="1200" dirty="0" smtClean="0">
                  <a:solidFill>
                    <a:srgbClr val="FFFF00"/>
                  </a:solidFill>
                  <a:latin typeface="Monaco"/>
                  <a:cs typeface="Monaco"/>
                </a:rPr>
                <a:t>LLL</a:t>
              </a:r>
              <a:r>
                <a:rPr lang="en-US" sz="1200" dirty="0" smtClean="0">
                  <a:solidFill>
                    <a:srgbClr val="FFFFFF"/>
                  </a:solidFill>
                  <a:latin typeface="Monaco"/>
                  <a:cs typeface="Monaco"/>
                </a:rPr>
                <a:t>			...							-</a:t>
              </a:r>
            </a:p>
            <a:p>
              <a:r>
                <a:rPr lang="en-US" sz="1200" dirty="0" smtClean="0">
                  <a:solidFill>
                    <a:srgbClr val="FFFFFF"/>
                  </a:solidFill>
                  <a:latin typeface="Monaco"/>
                  <a:cs typeface="Monaco"/>
                </a:rPr>
                <a:t>1ycsB   </a:t>
              </a:r>
              <a:r>
                <a:rPr lang="en-US" sz="1200" dirty="0" smtClean="0">
                  <a:solidFill>
                    <a:srgbClr val="FFAF03"/>
                  </a:solidFill>
                  <a:latin typeface="Monaco"/>
                  <a:cs typeface="Monaco"/>
                </a:rPr>
                <a:t>K</a:t>
              </a:r>
              <a:r>
                <a:rPr lang="en-US" sz="1200" dirty="0" smtClean="0">
                  <a:solidFill>
                    <a:srgbClr val="008000"/>
                  </a:solidFill>
                  <a:latin typeface="Monaco"/>
                  <a:cs typeface="Monaco"/>
                </a:rPr>
                <a:t>GGG</a:t>
              </a:r>
              <a:r>
                <a:rPr lang="en-US" sz="1200" dirty="0" smtClean="0">
                  <a:solidFill>
                    <a:srgbClr val="FFFF00"/>
                  </a:solidFill>
                  <a:latin typeface="Monaco"/>
                  <a:cs typeface="Monaco"/>
                </a:rPr>
                <a:t>VVV</a:t>
              </a:r>
              <a:r>
                <a:rPr lang="en-US" sz="1200" dirty="0" smtClean="0">
                  <a:solidFill>
                    <a:srgbClr val="FFFFFF"/>
                  </a:solidFill>
                  <a:latin typeface="Monaco"/>
                  <a:cs typeface="Monaco"/>
                </a:rPr>
                <a:t>			...							-</a:t>
              </a:r>
            </a:p>
            <a:p>
              <a:r>
                <a:rPr lang="en-US" sz="1200" dirty="0" smtClean="0">
                  <a:solidFill>
                    <a:srgbClr val="FFFFFF"/>
                  </a:solidFill>
                  <a:latin typeface="Monaco"/>
                  <a:cs typeface="Monaco"/>
                </a:rPr>
                <a:t>1pht    </a:t>
              </a:r>
              <a:r>
                <a:rPr lang="en-US" sz="1200" dirty="0" smtClean="0">
                  <a:solidFill>
                    <a:srgbClr val="FFAF03"/>
                  </a:solidFill>
                  <a:latin typeface="Monaco"/>
                  <a:cs typeface="Monaco"/>
                </a:rPr>
                <a:t>-</a:t>
              </a:r>
              <a:r>
                <a:rPr lang="en-US" sz="1200" dirty="0" smtClean="0">
                  <a:solidFill>
                    <a:srgbClr val="008000"/>
                  </a:solidFill>
                  <a:latin typeface="Monaco"/>
                  <a:cs typeface="Monaco"/>
                </a:rPr>
                <a:t>GGG</a:t>
              </a:r>
              <a:r>
                <a:rPr lang="en-US" sz="1200" dirty="0" smtClean="0">
                  <a:solidFill>
                    <a:srgbClr val="FFFF00"/>
                  </a:solidFill>
                  <a:latin typeface="Monaco"/>
                  <a:cs typeface="Monaco"/>
                </a:rPr>
                <a:t>YYY</a:t>
              </a:r>
              <a:r>
                <a:rPr lang="en-US" sz="1200" dirty="0" smtClean="0">
                  <a:solidFill>
                    <a:srgbClr val="FFFFFF"/>
                  </a:solidFill>
                  <a:latin typeface="Monaco"/>
                  <a:cs typeface="Monaco"/>
                </a:rPr>
                <a:t>			...							E</a:t>
              </a:r>
            </a:p>
            <a:p>
              <a:r>
                <a:rPr lang="en-US" sz="1200" dirty="0" smtClean="0">
                  <a:solidFill>
                    <a:srgbClr val="FFFFFF"/>
                  </a:solidFill>
                  <a:latin typeface="Monaco"/>
                  <a:cs typeface="Monaco"/>
                </a:rPr>
                <a:t>1vie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solidFill>
                    <a:srgbClr val="FFFFFF"/>
                  </a:solidFill>
                  <a:latin typeface="Monaco"/>
                  <a:cs typeface="Monaco"/>
                </a:rPr>
                <a:t>			...							-</a:t>
              </a:r>
            </a:p>
            <a:p>
              <a:r>
                <a:rPr lang="en-US" sz="1200" dirty="0" smtClean="0">
                  <a:solidFill>
                    <a:srgbClr val="FFFFFF"/>
                  </a:solidFill>
                  <a:latin typeface="Monaco"/>
                  <a:cs typeface="Monaco"/>
                </a:rPr>
                <a:t>1ihvA   </a:t>
              </a:r>
              <a:r>
                <a:rPr lang="en-US" sz="1200" dirty="0" smtClean="0">
                  <a:solidFill>
                    <a:srgbClr val="FFAF03"/>
                  </a:solidFill>
                  <a:latin typeface="Monaco"/>
                  <a:cs typeface="Monaco"/>
                </a:rPr>
                <a:t>-</a:t>
              </a:r>
              <a:r>
                <a:rPr lang="en-US" sz="1200" dirty="0" smtClean="0">
                  <a:solidFill>
                    <a:srgbClr val="008000"/>
                  </a:solidFill>
                  <a:latin typeface="Monaco"/>
                  <a:cs typeface="Monaco"/>
                </a:rPr>
                <a:t>---</a:t>
              </a:r>
              <a:r>
                <a:rPr lang="en-US" sz="1200" dirty="0" smtClean="0">
                  <a:solidFill>
                    <a:srgbClr val="FFFF00"/>
                  </a:solidFill>
                  <a:latin typeface="Monaco"/>
                  <a:cs typeface="Monaco"/>
                </a:rPr>
                <a:t>---</a:t>
              </a:r>
              <a:r>
                <a:rPr lang="en-US" sz="1200" dirty="0" smtClean="0">
                  <a:solidFill>
                    <a:srgbClr val="FFFFFF"/>
                  </a:solidFill>
                  <a:latin typeface="Monaco"/>
                  <a:cs typeface="Monaco"/>
                </a:rPr>
                <a:t>			...							-</a:t>
              </a:r>
            </a:p>
          </p:txBody>
        </p:sp>
        <p:sp>
          <p:nvSpPr>
            <p:cNvPr id="10" name="TextBox 9"/>
            <p:cNvSpPr txBox="1"/>
            <p:nvPr/>
          </p:nvSpPr>
          <p:spPr>
            <a:xfrm>
              <a:off x="254000" y="6048736"/>
              <a:ext cx="2263934" cy="369332"/>
            </a:xfrm>
            <a:prstGeom prst="rect">
              <a:avLst/>
            </a:prstGeom>
            <a:noFill/>
          </p:spPr>
          <p:txBody>
            <a:bodyPr wrap="square" rtlCol="0">
              <a:spAutoFit/>
            </a:bodyPr>
            <a:lstStyle/>
            <a:p>
              <a:r>
                <a:rPr lang="en-US" dirty="0" smtClean="0">
                  <a:solidFill>
                    <a:srgbClr val="FFFFFF"/>
                  </a:solidFill>
                </a:rPr>
                <a:t>TCS enrich align</a:t>
              </a:r>
              <a:endParaRPr lang="en-US" dirty="0">
                <a:solidFill>
                  <a:srgbClr val="FFFFFF"/>
                </a:solidFill>
              </a:endParaRPr>
            </a:p>
          </p:txBody>
        </p:sp>
      </p:grpSp>
      <p:sp>
        <p:nvSpPr>
          <p:cNvPr id="15" name="Plus 14"/>
          <p:cNvSpPr>
            <a:spLocks noChangeAspect="1"/>
          </p:cNvSpPr>
          <p:nvPr/>
        </p:nvSpPr>
        <p:spPr>
          <a:xfrm>
            <a:off x="5058811" y="3375768"/>
            <a:ext cx="467999" cy="467999"/>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wn Arrow 15"/>
          <p:cNvSpPr/>
          <p:nvPr/>
        </p:nvSpPr>
        <p:spPr>
          <a:xfrm>
            <a:off x="5144643" y="5095006"/>
            <a:ext cx="296334" cy="567067"/>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402402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FFT-ML_asym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0"/>
            <a:ext cx="9144000" cy="3048000"/>
          </a:xfrm>
          <a:prstGeom prst="rect">
            <a:avLst/>
          </a:prstGeom>
          <a:solidFill>
            <a:srgbClr val="FFFFFF"/>
          </a:solidFill>
        </p:spPr>
      </p:pic>
      <p:sp>
        <p:nvSpPr>
          <p:cNvPr id="5" name="Title 1"/>
          <p:cNvSpPr>
            <a:spLocks noGrp="1"/>
          </p:cNvSpPr>
          <p:nvPr>
            <p:ph type="title"/>
          </p:nvPr>
        </p:nvSpPr>
        <p:spPr>
          <a:xfrm>
            <a:off x="612934" y="127861"/>
            <a:ext cx="7918133" cy="788670"/>
          </a:xfrm>
        </p:spPr>
        <p:txBody>
          <a:bodyPr>
            <a:normAutofit/>
          </a:bodyPr>
          <a:lstStyle/>
          <a:p>
            <a:r>
              <a:rPr lang="en-US" sz="4400" dirty="0" smtClean="0"/>
              <a:t>Simulation: asymmetric = 2.0, ML</a:t>
            </a:r>
            <a:endParaRPr lang="en-US" sz="4400" dirty="0"/>
          </a:p>
        </p:txBody>
      </p:sp>
    </p:spTree>
    <p:extLst>
      <p:ext uri="{BB962C8B-B14F-4D97-AF65-F5344CB8AC3E}">
        <p14:creationId xmlns:p14="http://schemas.microsoft.com/office/powerpoint/2010/main" val="34201472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34" y="127861"/>
            <a:ext cx="7918133" cy="788670"/>
          </a:xfrm>
        </p:spPr>
        <p:txBody>
          <a:bodyPr>
            <a:normAutofit fontScale="90000"/>
          </a:bodyPr>
          <a:lstStyle/>
          <a:p>
            <a:r>
              <a:rPr lang="en-US" dirty="0" smtClean="0"/>
              <a:t>853 Yeast ToL</a:t>
            </a:r>
            <a:endParaRPr lang="en-US" dirty="0"/>
          </a:p>
        </p:txBody>
      </p:sp>
      <p:sp>
        <p:nvSpPr>
          <p:cNvPr id="4" name="Rectangle 3"/>
          <p:cNvSpPr/>
          <p:nvPr/>
        </p:nvSpPr>
        <p:spPr>
          <a:xfrm>
            <a:off x="470929" y="1646771"/>
            <a:ext cx="8202144" cy="646331"/>
          </a:xfrm>
          <a:prstGeom prst="rect">
            <a:avLst/>
          </a:prstGeom>
        </p:spPr>
        <p:txBody>
          <a:bodyPr wrap="square">
            <a:spAutoFit/>
          </a:bodyPr>
          <a:lstStyle/>
          <a:p>
            <a:r>
              <a:rPr lang="en-US" dirty="0" smtClean="0"/>
              <a:t>RF</a:t>
            </a:r>
            <a:r>
              <a:rPr lang="en-US" dirty="0"/>
              <a:t>: average Robinson-Foulds distance respect to </a:t>
            </a:r>
            <a:r>
              <a:rPr lang="en-US" dirty="0" smtClean="0"/>
              <a:t>Yeast </a:t>
            </a:r>
            <a:r>
              <a:rPr lang="en-US" dirty="0"/>
              <a:t>ToL</a:t>
            </a:r>
            <a:r>
              <a:rPr lang="en-US" dirty="0" smtClean="0"/>
              <a:t>.</a:t>
            </a:r>
          </a:p>
          <a:p>
            <a:r>
              <a:rPr lang="en-US" dirty="0" smtClean="0"/>
              <a:t>TPs</a:t>
            </a:r>
            <a:r>
              <a:rPr lang="en-US" dirty="0"/>
              <a:t>: the number of genes whose tree topology is identical with yeast ToL.</a:t>
            </a:r>
          </a:p>
        </p:txBody>
      </p:sp>
      <p:pic>
        <p:nvPicPr>
          <p:cNvPr id="7" name="Picture 6"/>
          <p:cNvPicPr>
            <a:picLocks noChangeAspect="1"/>
          </p:cNvPicPr>
          <p:nvPr/>
        </p:nvPicPr>
        <p:blipFill>
          <a:blip r:embed="rId2"/>
          <a:stretch>
            <a:fillRect/>
          </a:stretch>
        </p:blipFill>
        <p:spPr>
          <a:xfrm>
            <a:off x="470929" y="2497665"/>
            <a:ext cx="8202143" cy="353927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TCS Evaluation Libraries</a:t>
            </a:r>
          </a:p>
        </p:txBody>
      </p:sp>
      <p:sp>
        <p:nvSpPr>
          <p:cNvPr id="5" name="Content Placeholder 4"/>
          <p:cNvSpPr>
            <a:spLocks noGrp="1"/>
          </p:cNvSpPr>
          <p:nvPr>
            <p:ph idx="1"/>
          </p:nvPr>
        </p:nvSpPr>
        <p:spPr>
          <a:xfrm>
            <a:off x="457200" y="1600200"/>
            <a:ext cx="8331052" cy="4926372"/>
          </a:xfrm>
        </p:spPr>
        <p:txBody>
          <a:bodyPr>
            <a:normAutofit fontScale="77500" lnSpcReduction="20000"/>
          </a:bodyPr>
          <a:lstStyle/>
          <a:p>
            <a:r>
              <a:rPr lang="en-US" i="1" dirty="0"/>
              <a:t>TCS</a:t>
            </a:r>
          </a:p>
          <a:p>
            <a:pPr lvl="1"/>
            <a:r>
              <a:rPr lang="en-US" i="1" dirty="0" err="1"/>
              <a:t>t_coffee</a:t>
            </a:r>
            <a:r>
              <a:rPr lang="en-US" i="1" dirty="0"/>
              <a:t> –</a:t>
            </a:r>
            <a:r>
              <a:rPr lang="en-US" i="1" dirty="0" err="1"/>
              <a:t>seq</a:t>
            </a:r>
            <a:r>
              <a:rPr lang="en-US" i="1" dirty="0"/>
              <a:t> &lt;</a:t>
            </a:r>
            <a:r>
              <a:rPr lang="en-US" i="1" dirty="0" err="1"/>
              <a:t>seq_file</a:t>
            </a:r>
            <a:r>
              <a:rPr lang="en-US" i="1" dirty="0"/>
              <a:t>&gt; -method </a:t>
            </a:r>
            <a:r>
              <a:rPr lang="en-US" i="1" dirty="0" err="1"/>
              <a:t>proba_pair</a:t>
            </a:r>
            <a:r>
              <a:rPr lang="en-US" i="1" dirty="0"/>
              <a:t> –</a:t>
            </a:r>
            <a:r>
              <a:rPr lang="en-US" i="1" dirty="0" err="1"/>
              <a:t>out_lib</a:t>
            </a:r>
            <a:r>
              <a:rPr lang="en-US" i="1" dirty="0"/>
              <a:t> &lt;library&gt; -</a:t>
            </a:r>
            <a:r>
              <a:rPr lang="en-US" i="1" dirty="0" err="1" smtClean="0"/>
              <a:t>lib_only</a:t>
            </a:r>
            <a:endParaRPr lang="en-US" i="1" dirty="0" smtClean="0"/>
          </a:p>
          <a:p>
            <a:r>
              <a:rPr lang="en-US" i="1" dirty="0" err="1" smtClean="0"/>
              <a:t>TCS_original</a:t>
            </a:r>
            <a:endParaRPr lang="en-US" dirty="0" smtClean="0"/>
          </a:p>
          <a:p>
            <a:pPr lvl="1"/>
            <a:r>
              <a:rPr lang="en-US" i="1" dirty="0" err="1"/>
              <a:t>t_coffee</a:t>
            </a:r>
            <a:r>
              <a:rPr lang="en-US" i="1" dirty="0"/>
              <a:t> –</a:t>
            </a:r>
            <a:r>
              <a:rPr lang="en-US" i="1" dirty="0" err="1"/>
              <a:t>seq</a:t>
            </a:r>
            <a:r>
              <a:rPr lang="en-US" i="1" dirty="0"/>
              <a:t> &lt;</a:t>
            </a:r>
            <a:r>
              <a:rPr lang="en-US" i="1" dirty="0" err="1"/>
              <a:t>seq_file</a:t>
            </a:r>
            <a:r>
              <a:rPr lang="en-US" i="1" dirty="0"/>
              <a:t>&gt; -method </a:t>
            </a:r>
            <a:r>
              <a:rPr lang="en-US" i="1" dirty="0" err="1"/>
              <a:t>clustalw_pair</a:t>
            </a:r>
            <a:r>
              <a:rPr lang="en-US" i="1" dirty="0"/>
              <a:t>, </a:t>
            </a:r>
            <a:r>
              <a:rPr lang="en-US" i="1" dirty="0" err="1"/>
              <a:t>lalign_id_pair</a:t>
            </a:r>
            <a:r>
              <a:rPr lang="en-US" i="1" dirty="0"/>
              <a:t> –</a:t>
            </a:r>
            <a:r>
              <a:rPr lang="en-US" i="1" dirty="0" err="1"/>
              <a:t>out_lib</a:t>
            </a:r>
            <a:r>
              <a:rPr lang="en-US" i="1" dirty="0"/>
              <a:t> &lt;library&gt; -</a:t>
            </a:r>
            <a:r>
              <a:rPr lang="en-US" i="1" dirty="0" err="1"/>
              <a:t>lib_only</a:t>
            </a:r>
            <a:endParaRPr lang="en-US" dirty="0"/>
          </a:p>
          <a:p>
            <a:r>
              <a:rPr lang="en-US" i="1" dirty="0" smtClean="0"/>
              <a:t>TCS_FM</a:t>
            </a:r>
            <a:endParaRPr lang="en-US" dirty="0" smtClean="0"/>
          </a:p>
          <a:p>
            <a:pPr lvl="1"/>
            <a:r>
              <a:rPr lang="en-US" i="1" dirty="0" err="1"/>
              <a:t>t_coffee</a:t>
            </a:r>
            <a:r>
              <a:rPr lang="en-US" i="1" dirty="0"/>
              <a:t> –</a:t>
            </a:r>
            <a:r>
              <a:rPr lang="en-US" i="1" dirty="0" err="1"/>
              <a:t>seq</a:t>
            </a:r>
            <a:r>
              <a:rPr lang="en-US" i="1" dirty="0"/>
              <a:t> &lt;</a:t>
            </a:r>
            <a:r>
              <a:rPr lang="en-US" i="1" dirty="0" err="1"/>
              <a:t>seq_file</a:t>
            </a:r>
            <a:r>
              <a:rPr lang="en-US" i="1" dirty="0"/>
              <a:t>&gt; -method </a:t>
            </a:r>
            <a:r>
              <a:rPr lang="en-US" i="1" dirty="0" err="1"/>
              <a:t>kafft_msa,kalign_msa,muscle_msa</a:t>
            </a:r>
            <a:r>
              <a:rPr lang="en-US" i="1" dirty="0"/>
              <a:t> –</a:t>
            </a:r>
            <a:r>
              <a:rPr lang="en-US" i="1" dirty="0" err="1"/>
              <a:t>out_lib</a:t>
            </a:r>
            <a:r>
              <a:rPr lang="en-US" i="1" dirty="0"/>
              <a:t> &lt;library&gt; -</a:t>
            </a:r>
            <a:r>
              <a:rPr lang="en-US" i="1" dirty="0" err="1" smtClean="0"/>
              <a:t>lib_only</a:t>
            </a:r>
            <a:endParaRPr lang="en-US" dirty="0"/>
          </a:p>
        </p:txBody>
      </p:sp>
    </p:spTree>
    <p:extLst>
      <p:ext uri="{BB962C8B-B14F-4D97-AF65-F5344CB8AC3E}">
        <p14:creationId xmlns:p14="http://schemas.microsoft.com/office/powerpoint/2010/main" val="37001612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TCS </a:t>
            </a:r>
            <a:r>
              <a:rPr lang="en-US" dirty="0" smtClean="0"/>
              <a:t>output</a:t>
            </a:r>
            <a:endParaRPr lang="en-US" dirty="0"/>
          </a:p>
        </p:txBody>
      </p:sp>
      <p:sp>
        <p:nvSpPr>
          <p:cNvPr id="5" name="Content Placeholder 4"/>
          <p:cNvSpPr>
            <a:spLocks noGrp="1"/>
          </p:cNvSpPr>
          <p:nvPr>
            <p:ph idx="1"/>
          </p:nvPr>
        </p:nvSpPr>
        <p:spPr>
          <a:xfrm>
            <a:off x="420120" y="1307169"/>
            <a:ext cx="8460836" cy="5469712"/>
          </a:xfrm>
        </p:spPr>
        <p:txBody>
          <a:bodyPr tIns="0" bIns="0">
            <a:normAutofit fontScale="47500" lnSpcReduction="20000"/>
          </a:bodyPr>
          <a:lstStyle/>
          <a:p>
            <a:pPr marL="0" indent="0">
              <a:spcBef>
                <a:spcPts val="0"/>
              </a:spcBef>
              <a:buNone/>
            </a:pPr>
            <a:r>
              <a:rPr lang="en-US" sz="3800" dirty="0" err="1">
                <a:latin typeface="Arial"/>
                <a:cs typeface="Arial"/>
              </a:rPr>
              <a:t>t_coffee</a:t>
            </a:r>
            <a:r>
              <a:rPr lang="en-US" sz="3800" dirty="0">
                <a:latin typeface="Arial"/>
                <a:cs typeface="Arial"/>
              </a:rPr>
              <a:t> –</a:t>
            </a:r>
            <a:r>
              <a:rPr lang="en-US" sz="3800" dirty="0" err="1">
                <a:latin typeface="Arial"/>
                <a:cs typeface="Arial"/>
              </a:rPr>
              <a:t>infile</a:t>
            </a:r>
            <a:r>
              <a:rPr lang="en-US" sz="3800" dirty="0">
                <a:latin typeface="Arial"/>
                <a:cs typeface="Arial"/>
              </a:rPr>
              <a:t>=&lt;</a:t>
            </a:r>
            <a:r>
              <a:rPr lang="en-US" sz="3800" dirty="0" err="1">
                <a:latin typeface="Arial"/>
                <a:cs typeface="Arial"/>
              </a:rPr>
              <a:t>target_MSA</a:t>
            </a:r>
            <a:r>
              <a:rPr lang="en-US" sz="3800" dirty="0">
                <a:latin typeface="Arial"/>
                <a:cs typeface="Arial"/>
              </a:rPr>
              <a:t>&gt; –evaluate –lib &lt;library&gt; -output \ sp_ascii,score_ascii,score_html,score_pdf,tcs_column_filter2,tcs_weighted,tcs_replicate100</a:t>
            </a:r>
          </a:p>
          <a:p>
            <a:pPr lvl="0"/>
            <a:r>
              <a:rPr lang="en-US" i="1" dirty="0" err="1">
                <a:solidFill>
                  <a:srgbClr val="FFFF00"/>
                </a:solidFill>
              </a:rPr>
              <a:t>sp_ascii</a:t>
            </a:r>
            <a:r>
              <a:rPr lang="en-US" dirty="0"/>
              <a:t> is a format reporting the TCS score of every aligned pair (</a:t>
            </a:r>
            <a:r>
              <a:rPr lang="en-US" i="1" dirty="0" err="1"/>
              <a:t>PairTCS</a:t>
            </a:r>
            <a:r>
              <a:rPr lang="en-US" dirty="0"/>
              <a:t>) in the target MSA.</a:t>
            </a:r>
          </a:p>
          <a:p>
            <a:pPr lvl="0"/>
            <a:r>
              <a:rPr lang="en-US" i="1" dirty="0" err="1">
                <a:solidFill>
                  <a:srgbClr val="FFFF00"/>
                </a:solidFill>
              </a:rPr>
              <a:t>score_ascii</a:t>
            </a:r>
            <a:r>
              <a:rPr lang="en-US" dirty="0"/>
              <a:t> reports the average score of every individual residue (</a:t>
            </a:r>
            <a:r>
              <a:rPr lang="en-US" i="1" dirty="0" err="1"/>
              <a:t>ResidueTCS</a:t>
            </a:r>
            <a:r>
              <a:rPr lang="en-US" dirty="0"/>
              <a:t>) along with the average score of every column (</a:t>
            </a:r>
            <a:r>
              <a:rPr lang="en-US" i="1" dirty="0" err="1"/>
              <a:t>ColumnTCS</a:t>
            </a:r>
            <a:r>
              <a:rPr lang="en-US" dirty="0"/>
              <a:t>) </a:t>
            </a:r>
            <a:r>
              <a:rPr lang="en-US" i="1" dirty="0"/>
              <a:t>and</a:t>
            </a:r>
            <a:r>
              <a:rPr lang="en-US" dirty="0"/>
              <a:t> the global MSA score (</a:t>
            </a:r>
            <a:r>
              <a:rPr lang="en-US" i="1" dirty="0" err="1"/>
              <a:t>AlignmentTCS</a:t>
            </a:r>
            <a:r>
              <a:rPr lang="en-US" dirty="0"/>
              <a:t>).</a:t>
            </a:r>
          </a:p>
          <a:p>
            <a:pPr lvl="0"/>
            <a:r>
              <a:rPr lang="en-US" i="1" dirty="0" err="1">
                <a:solidFill>
                  <a:srgbClr val="FFFF00"/>
                </a:solidFill>
              </a:rPr>
              <a:t>score_html</a:t>
            </a:r>
            <a:r>
              <a:rPr lang="en-US" dirty="0"/>
              <a:t> </a:t>
            </a:r>
            <a:r>
              <a:rPr lang="en-US" dirty="0" err="1"/>
              <a:t>score_ascii</a:t>
            </a:r>
            <a:r>
              <a:rPr lang="en-US" dirty="0"/>
              <a:t> in html format with color code (Figure 4).</a:t>
            </a:r>
          </a:p>
          <a:p>
            <a:pPr lvl="0"/>
            <a:r>
              <a:rPr lang="en-US" i="1" dirty="0" err="1">
                <a:solidFill>
                  <a:srgbClr val="FFFF00"/>
                </a:solidFill>
              </a:rPr>
              <a:t>score_pdf</a:t>
            </a:r>
            <a:r>
              <a:rPr lang="en-US" dirty="0"/>
              <a:t> will transfer </a:t>
            </a:r>
            <a:r>
              <a:rPr lang="en-US" dirty="0" err="1"/>
              <a:t>score_html</a:t>
            </a:r>
            <a:r>
              <a:rPr lang="en-US" dirty="0"/>
              <a:t> into </a:t>
            </a:r>
            <a:r>
              <a:rPr lang="en-US" dirty="0" err="1"/>
              <a:t>pdf</a:t>
            </a:r>
            <a:r>
              <a:rPr lang="en-US" dirty="0"/>
              <a:t> format.</a:t>
            </a:r>
          </a:p>
          <a:p>
            <a:pPr lvl="0"/>
            <a:r>
              <a:rPr lang="en-US" i="1" dirty="0">
                <a:solidFill>
                  <a:srgbClr val="FFFF00"/>
                </a:solidFill>
              </a:rPr>
              <a:t>tcs_column_filter2</a:t>
            </a:r>
            <a:r>
              <a:rPr lang="en-US" i="1" dirty="0"/>
              <a:t> </a:t>
            </a:r>
            <a:r>
              <a:rPr lang="en-US" dirty="0"/>
              <a:t>outputs an MSA in which columns having </a:t>
            </a:r>
            <a:r>
              <a:rPr lang="en-US" i="1" dirty="0" err="1"/>
              <a:t>ColumnTCS</a:t>
            </a:r>
            <a:r>
              <a:rPr lang="en-US" dirty="0"/>
              <a:t> lower than 2 are removed.</a:t>
            </a:r>
          </a:p>
          <a:p>
            <a:pPr lvl="0"/>
            <a:r>
              <a:rPr lang="en-US" i="1" dirty="0" err="1">
                <a:solidFill>
                  <a:srgbClr val="FFFF00"/>
                </a:solidFill>
              </a:rPr>
              <a:t>tcs_weighted</a:t>
            </a:r>
            <a:r>
              <a:rPr lang="en-US" i="1" dirty="0">
                <a:solidFill>
                  <a:srgbClr val="FFFF00"/>
                </a:solidFill>
              </a:rPr>
              <a:t> </a:t>
            </a:r>
            <a:r>
              <a:rPr lang="en-US" dirty="0"/>
              <a:t>outputs an MSA in which columns are duplicated according to their </a:t>
            </a:r>
            <a:r>
              <a:rPr lang="en-US" i="1" dirty="0" err="1"/>
              <a:t>ColumnTCS</a:t>
            </a:r>
            <a:r>
              <a:rPr lang="en-US" dirty="0"/>
              <a:t> weight.</a:t>
            </a:r>
          </a:p>
          <a:p>
            <a:pPr lvl="0"/>
            <a:r>
              <a:rPr lang="en-US" i="1" dirty="0">
                <a:solidFill>
                  <a:srgbClr val="FFFF00"/>
                </a:solidFill>
              </a:rPr>
              <a:t>tcs_replicate100</a:t>
            </a:r>
            <a:r>
              <a:rPr lang="en-US" dirty="0">
                <a:solidFill>
                  <a:srgbClr val="FFFF00"/>
                </a:solidFill>
              </a:rPr>
              <a:t> </a:t>
            </a:r>
            <a:r>
              <a:rPr lang="en-US" dirty="0"/>
              <a:t>outputs 100 replicate MSAs in which columns are randomly drawn according to their weights (</a:t>
            </a:r>
            <a:r>
              <a:rPr lang="en-US" i="1" dirty="0" err="1"/>
              <a:t>ColumnTCS</a:t>
            </a:r>
            <a:r>
              <a:rPr lang="en-US" dirty="0"/>
              <a:t>)</a:t>
            </a:r>
            <a:r>
              <a:rPr lang="en-US" dirty="0" smtClean="0"/>
              <a:t>.</a:t>
            </a:r>
            <a:endParaRPr lang="en-US" dirty="0">
              <a:effectLst/>
            </a:endParaRPr>
          </a:p>
        </p:txBody>
      </p:sp>
    </p:spTree>
    <p:extLst>
      <p:ext uri="{BB962C8B-B14F-4D97-AF65-F5344CB8AC3E}">
        <p14:creationId xmlns:p14="http://schemas.microsoft.com/office/powerpoint/2010/main" val="28128408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標題 6"/>
          <p:cNvSpPr>
            <a:spLocks noGrp="1"/>
          </p:cNvSpPr>
          <p:nvPr>
            <p:ph type="title"/>
          </p:nvPr>
        </p:nvSpPr>
        <p:spPr>
          <a:xfrm>
            <a:off x="612936" y="156160"/>
            <a:ext cx="7918133" cy="788671"/>
          </a:xfrm>
        </p:spPr>
        <p:txBody>
          <a:bodyPr>
            <a:normAutofit fontScale="90000"/>
          </a:bodyPr>
          <a:lstStyle/>
          <a:p>
            <a:pPr eaLnBrk="1" hangingPunct="1"/>
            <a:r>
              <a:rPr lang="en-US" altLang="zh-TW" dirty="0" smtClean="0">
                <a:solidFill>
                  <a:schemeClr val="accent6"/>
                </a:solidFill>
                <a:ea typeface="ＭＳ Ｐゴシック" charset="-128"/>
                <a:cs typeface="ＭＳ Ｐゴシック" charset="-128"/>
              </a:rPr>
              <a:t>Acknowledgments</a:t>
            </a:r>
            <a:endParaRPr lang="zh-TW" altLang="en-US" dirty="0">
              <a:solidFill>
                <a:schemeClr val="accent6"/>
              </a:solidFill>
              <a:ea typeface="ＭＳ Ｐゴシック" charset="-128"/>
              <a:cs typeface="ＭＳ Ｐゴシック" charset="-128"/>
            </a:endParaRPr>
          </a:p>
        </p:txBody>
      </p:sp>
      <p:pic>
        <p:nvPicPr>
          <p:cNvPr id="20" name="Picture 19" descr="133708_La_Caixa.jpg"/>
          <p:cNvPicPr>
            <a:picLocks noChangeAspect="1"/>
          </p:cNvPicPr>
          <p:nvPr/>
        </p:nvPicPr>
        <p:blipFill>
          <a:blip r:embed="rId3"/>
          <a:stretch>
            <a:fillRect/>
          </a:stretch>
        </p:blipFill>
        <p:spPr>
          <a:xfrm>
            <a:off x="19785806" y="41237091"/>
            <a:ext cx="6056376" cy="1566672"/>
          </a:xfrm>
          <a:prstGeom prst="rect">
            <a:avLst/>
          </a:prstGeom>
        </p:spPr>
      </p:pic>
      <p:pic>
        <p:nvPicPr>
          <p:cNvPr id="22" name="Picture 21" descr="133708_La_Caixa.jpg"/>
          <p:cNvPicPr>
            <a:picLocks noChangeAspect="1"/>
          </p:cNvPicPr>
          <p:nvPr/>
        </p:nvPicPr>
        <p:blipFill>
          <a:blip r:embed="rId3"/>
          <a:stretch>
            <a:fillRect/>
          </a:stretch>
        </p:blipFill>
        <p:spPr>
          <a:xfrm>
            <a:off x="5499690" y="5649096"/>
            <a:ext cx="3479183"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descr="landscape.JPG"/>
          <p:cNvPicPr>
            <a:picLocks noChangeAspect="1"/>
          </p:cNvPicPr>
          <p:nvPr/>
        </p:nvPicPr>
        <p:blipFill>
          <a:blip r:embed="rId4"/>
          <a:stretch>
            <a:fillRect/>
          </a:stretch>
        </p:blipFill>
        <p:spPr>
          <a:xfrm>
            <a:off x="3506018" y="5649096"/>
            <a:ext cx="1759583"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1" name="Group 10"/>
          <p:cNvGrpSpPr/>
          <p:nvPr/>
        </p:nvGrpSpPr>
        <p:grpSpPr>
          <a:xfrm>
            <a:off x="287769" y="1427716"/>
            <a:ext cx="2748003" cy="3672573"/>
            <a:chOff x="-96861" y="1426832"/>
            <a:chExt cx="2748003" cy="3672573"/>
          </a:xfrm>
        </p:grpSpPr>
        <p:sp>
          <p:nvSpPr>
            <p:cNvPr id="16" name="Rectangle 1"/>
            <p:cNvSpPr txBox="1">
              <a:spLocks noChangeArrowheads="1"/>
            </p:cNvSpPr>
            <p:nvPr/>
          </p:nvSpPr>
          <p:spPr bwMode="auto">
            <a:xfrm>
              <a:off x="-96861" y="4550765"/>
              <a:ext cx="2748003" cy="548640"/>
            </a:xfrm>
            <a:prstGeom prst="rect">
              <a:avLst/>
            </a:prstGeom>
            <a:noFill/>
            <a:ln w="9525">
              <a:noFill/>
              <a:miter lim="800000"/>
              <a:headEnd/>
              <a:tailEnd/>
            </a:ln>
          </p:spPr>
          <p:txBody>
            <a:bodyPr lIns="0" tIns="0" rIns="0" bIns="0">
              <a:prstTxWarp prst="textNoShape">
                <a:avLst/>
              </a:prstTxWarp>
            </a:bodyPr>
            <a:lstStyle/>
            <a:p>
              <a:pPr algn="ctr">
                <a:lnSpc>
                  <a:spcPct val="95000"/>
                </a:lnSpc>
              </a:pPr>
              <a:r>
                <a:rPr lang="en-US" altLang="zh-TW" sz="1600" dirty="0" smtClean="0">
                  <a:solidFill>
                    <a:srgbClr val="FFFFFF"/>
                  </a:solidFill>
                  <a:latin typeface="Arial" charset="0"/>
                </a:rPr>
                <a:t>Paolo Di </a:t>
              </a:r>
              <a:r>
                <a:rPr lang="en-US" altLang="zh-TW" sz="1600" dirty="0" err="1" smtClean="0">
                  <a:solidFill>
                    <a:srgbClr val="FFFFFF"/>
                  </a:solidFill>
                  <a:latin typeface="Arial" charset="0"/>
                </a:rPr>
                <a:t>Tommaso</a:t>
              </a:r>
              <a:r>
                <a:rPr lang="en-US" altLang="zh-TW" sz="1600" dirty="0" smtClean="0">
                  <a:solidFill>
                    <a:srgbClr val="FFFFFF"/>
                  </a:solidFill>
                  <a:latin typeface="Arial" charset="0"/>
                </a:rPr>
                <a:t/>
              </a:r>
              <a:br>
                <a:rPr lang="en-US" altLang="zh-TW" sz="1600" dirty="0" smtClean="0">
                  <a:solidFill>
                    <a:srgbClr val="FFFFFF"/>
                  </a:solidFill>
                  <a:latin typeface="Arial" charset="0"/>
                </a:rPr>
              </a:br>
              <a:r>
                <a:rPr lang="en-US" altLang="zh-TW" sz="1600" dirty="0" smtClean="0">
                  <a:solidFill>
                    <a:srgbClr val="FFFFFF"/>
                  </a:solidFill>
                  <a:latin typeface="Arial" charset="0"/>
                </a:rPr>
                <a:t>CRG</a:t>
              </a:r>
              <a:endParaRPr lang="en-US" altLang="zh-TW" sz="1600" dirty="0">
                <a:solidFill>
                  <a:srgbClr val="FFFFFF"/>
                </a:solidFill>
                <a:latin typeface="Arial" charset="0"/>
              </a:endParaRPr>
            </a:p>
          </p:txBody>
        </p:sp>
        <p:pic>
          <p:nvPicPr>
            <p:cNvPr id="10" name="Picture 9" descr="Yo.png"/>
            <p:cNvPicPr>
              <a:picLocks noChangeAspect="1"/>
            </p:cNvPicPr>
            <p:nvPr/>
          </p:nvPicPr>
          <p:blipFill rotWithShape="1">
            <a:blip r:embed="rId5">
              <a:extLst>
                <a:ext uri="{28A0092B-C50C-407E-A947-70E740481C1C}">
                  <a14:useLocalDpi xmlns:a14="http://schemas.microsoft.com/office/drawing/2010/main" val="0"/>
                </a:ext>
              </a:extLst>
            </a:blip>
            <a:srcRect l="15300" r="16066"/>
            <a:stretch/>
          </p:blipFill>
          <p:spPr>
            <a:xfrm>
              <a:off x="322868" y="1426832"/>
              <a:ext cx="2001806" cy="3060899"/>
            </a:xfrm>
            <a:prstGeom prst="rect">
              <a:avLst/>
            </a:prstGeom>
          </p:spPr>
        </p:pic>
      </p:grpSp>
      <p:grpSp>
        <p:nvGrpSpPr>
          <p:cNvPr id="3" name="Group 2"/>
          <p:cNvGrpSpPr/>
          <p:nvPr/>
        </p:nvGrpSpPr>
        <p:grpSpPr>
          <a:xfrm>
            <a:off x="3686658" y="1430321"/>
            <a:ext cx="2091988" cy="3667362"/>
            <a:chOff x="5207773" y="1432043"/>
            <a:chExt cx="2091988" cy="3667362"/>
          </a:xfrm>
        </p:grpSpPr>
        <p:sp>
          <p:nvSpPr>
            <p:cNvPr id="4" name="Rectangle 1"/>
            <p:cNvSpPr txBox="1">
              <a:spLocks noChangeArrowheads="1"/>
            </p:cNvSpPr>
            <p:nvPr/>
          </p:nvSpPr>
          <p:spPr bwMode="auto">
            <a:xfrm>
              <a:off x="5207773" y="4550765"/>
              <a:ext cx="2091988" cy="548640"/>
            </a:xfrm>
            <a:prstGeom prst="rect">
              <a:avLst/>
            </a:prstGeom>
            <a:noFill/>
            <a:ln w="9525">
              <a:noFill/>
              <a:miter lim="800000"/>
              <a:headEnd/>
              <a:tailEnd/>
            </a:ln>
          </p:spPr>
          <p:txBody>
            <a:bodyPr lIns="0" tIns="0" rIns="0" bIns="0"/>
            <a:lstStyle/>
            <a:p>
              <a:pPr algn="ctr">
                <a:lnSpc>
                  <a:spcPct val="95000"/>
                </a:lnSpc>
                <a:defRPr/>
              </a:pPr>
              <a:r>
                <a:rPr lang="en-US" sz="1600" kern="0" dirty="0">
                  <a:solidFill>
                    <a:srgbClr val="FFFFFF"/>
                  </a:solidFill>
                  <a:latin typeface="Arial" charset="0"/>
                </a:rPr>
                <a:t>Cedric </a:t>
              </a:r>
              <a:r>
                <a:rPr lang="en-US" sz="1600" kern="0" dirty="0" smtClean="0">
                  <a:solidFill>
                    <a:srgbClr val="FFFFFF"/>
                  </a:solidFill>
                  <a:latin typeface="Arial" charset="0"/>
                </a:rPr>
                <a:t>Notredame</a:t>
              </a:r>
            </a:p>
            <a:p>
              <a:pPr algn="ctr">
                <a:lnSpc>
                  <a:spcPct val="95000"/>
                </a:lnSpc>
                <a:defRPr/>
              </a:pPr>
              <a:r>
                <a:rPr lang="en-US" sz="1600" kern="0" dirty="0" smtClean="0">
                  <a:solidFill>
                    <a:srgbClr val="FFFFFF"/>
                  </a:solidFill>
                  <a:latin typeface="Arial" charset="0"/>
                </a:rPr>
                <a:t>CRG</a:t>
              </a:r>
              <a:endParaRPr lang="en-US" sz="1600" kern="0" dirty="0">
                <a:solidFill>
                  <a:srgbClr val="FFFFFF"/>
                </a:solidFill>
                <a:latin typeface="Arial" charset="0"/>
              </a:endParaRPr>
            </a:p>
          </p:txBody>
        </p:sp>
        <p:pic>
          <p:nvPicPr>
            <p:cNvPr id="2" name="Picture 1" descr="Cedric-Notredame-150x150.jpg"/>
            <p:cNvPicPr>
              <a:picLocks noChangeAspect="1"/>
            </p:cNvPicPr>
            <p:nvPr/>
          </p:nvPicPr>
          <p:blipFill rotWithShape="1">
            <a:blip r:embed="rId6">
              <a:extLst>
                <a:ext uri="{28A0092B-C50C-407E-A947-70E740481C1C}">
                  <a14:useLocalDpi xmlns:a14="http://schemas.microsoft.com/office/drawing/2010/main" val="0"/>
                </a:ext>
              </a:extLst>
            </a:blip>
            <a:srcRect l="13952" r="20279"/>
            <a:stretch/>
          </p:blipFill>
          <p:spPr>
            <a:xfrm>
              <a:off x="5269007" y="1432043"/>
              <a:ext cx="2012568" cy="3060000"/>
            </a:xfrm>
            <a:prstGeom prst="rect">
              <a:avLst/>
            </a:prstGeom>
          </p:spPr>
        </p:pic>
      </p:grpSp>
      <p:grpSp>
        <p:nvGrpSpPr>
          <p:cNvPr id="21" name="Group 20"/>
          <p:cNvGrpSpPr/>
          <p:nvPr/>
        </p:nvGrpSpPr>
        <p:grpSpPr>
          <a:xfrm>
            <a:off x="6429531" y="1426832"/>
            <a:ext cx="2091988" cy="3674340"/>
            <a:chOff x="7156986" y="1426832"/>
            <a:chExt cx="2091988" cy="3674340"/>
          </a:xfrm>
        </p:grpSpPr>
        <p:sp>
          <p:nvSpPr>
            <p:cNvPr id="29" name="Rectangle 1"/>
            <p:cNvSpPr txBox="1">
              <a:spLocks noChangeArrowheads="1"/>
            </p:cNvSpPr>
            <p:nvPr/>
          </p:nvSpPr>
          <p:spPr bwMode="auto">
            <a:xfrm>
              <a:off x="7156986" y="4552532"/>
              <a:ext cx="2091988" cy="548640"/>
            </a:xfrm>
            <a:prstGeom prst="rect">
              <a:avLst/>
            </a:prstGeom>
            <a:noFill/>
            <a:ln w="9525">
              <a:noFill/>
              <a:miter lim="800000"/>
              <a:headEnd/>
              <a:tailEnd/>
            </a:ln>
          </p:spPr>
          <p:txBody>
            <a:bodyPr lIns="0" tIns="0" rIns="0" bIns="0"/>
            <a:lstStyle/>
            <a:p>
              <a:pPr algn="ctr">
                <a:lnSpc>
                  <a:spcPct val="95000"/>
                </a:lnSpc>
                <a:defRPr/>
              </a:pPr>
              <a:r>
                <a:rPr lang="en-US" sz="1600" kern="0" dirty="0" smtClean="0">
                  <a:solidFill>
                    <a:srgbClr val="FFFFFF"/>
                  </a:solidFill>
                  <a:latin typeface="Arial" charset="0"/>
                </a:rPr>
                <a:t>CB LAB</a:t>
              </a:r>
            </a:p>
            <a:p>
              <a:pPr algn="ctr">
                <a:lnSpc>
                  <a:spcPct val="95000"/>
                </a:lnSpc>
                <a:defRPr/>
              </a:pPr>
              <a:r>
                <a:rPr lang="en-US" sz="1600" kern="0" dirty="0" smtClean="0">
                  <a:solidFill>
                    <a:srgbClr val="FFFFFF"/>
                  </a:solidFill>
                  <a:latin typeface="Arial" charset="0"/>
                </a:rPr>
                <a:t>CRG</a:t>
              </a:r>
              <a:endParaRPr lang="en-US" sz="1600" kern="0" dirty="0">
                <a:solidFill>
                  <a:srgbClr val="FFFFFF"/>
                </a:solidFill>
                <a:latin typeface="Arial" charset="0"/>
              </a:endParaRPr>
            </a:p>
          </p:txBody>
        </p:sp>
        <p:pic>
          <p:nvPicPr>
            <p:cNvPr id="19" name="Picture 18" descr="355754.JPG"/>
            <p:cNvPicPr>
              <a:picLocks noChangeAspect="1"/>
            </p:cNvPicPr>
            <p:nvPr/>
          </p:nvPicPr>
          <p:blipFill rotWithShape="1">
            <a:blip r:embed="rId7">
              <a:extLst>
                <a:ext uri="{28A0092B-C50C-407E-A947-70E740481C1C}">
                  <a14:useLocalDpi xmlns:a14="http://schemas.microsoft.com/office/drawing/2010/main" val="0"/>
                </a:ext>
              </a:extLst>
            </a:blip>
            <a:srcRect l="17706" t="23626" r="17323" b="9425"/>
            <a:stretch/>
          </p:blipFill>
          <p:spPr>
            <a:xfrm>
              <a:off x="7221561" y="1426832"/>
              <a:ext cx="1980281" cy="3060899"/>
            </a:xfrm>
            <a:prstGeom prst="rect">
              <a:avLst/>
            </a:prstGeom>
          </p:spPr>
        </p:pic>
      </p:grpSp>
      <p:pic>
        <p:nvPicPr>
          <p:cNvPr id="23" name="Bild 28" descr="Description: Description: Description: UP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19932" y="5649097"/>
            <a:ext cx="2951997" cy="89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omO4BEYuC8shZY2rM_b4tPaRFikCOaXV9qDecJXjFo,3NA1ji_BAHqTJdybC2n_CKxgu-FUV2Z2Z4o5dTSnIPw,PF-DGEdIR_BK-X3apJoc63dVW7qYN0tj1ILGInMDvE8,xd-lELY5PYQ9pkPz66x0Z5PfgBSl5H-lvV6_snXWFN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標題 6"/>
          <p:cNvSpPr txBox="1">
            <a:spLocks/>
          </p:cNvSpPr>
          <p:nvPr/>
        </p:nvSpPr>
        <p:spPr>
          <a:xfrm>
            <a:off x="612934" y="156160"/>
            <a:ext cx="7918133" cy="788671"/>
          </a:xfrm>
          <a:prstGeom prst="rect">
            <a:avLst/>
          </a:prstGeom>
          <a:effectLst>
            <a:outerShdw blurRad="50800" dist="38100" dir="2700000" algn="tl" rotWithShape="0">
              <a:prstClr val="black">
                <a:alpha val="40000"/>
              </a:prstClr>
            </a:outerShdw>
          </a:effectLst>
        </p:spPr>
        <p:txBody>
          <a:bodyPr>
            <a:normAutofit fontScale="97500" lnSpcReduction="10000"/>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dirty="0" smtClean="0">
                <a:solidFill>
                  <a:srgbClr val="FFFFFF"/>
                </a:solidFill>
                <a:ea typeface="ＭＳ Ｐゴシック" charset="-128"/>
                <a:cs typeface="ＭＳ Ｐゴシック" charset="-128"/>
              </a:rPr>
              <a:t>Acknowledgments</a:t>
            </a:r>
            <a:endParaRPr lang="zh-TW" altLang="en-US" dirty="0">
              <a:solidFill>
                <a:srgbClr val="FFFFFF"/>
              </a:solidFill>
              <a:ea typeface="ＭＳ Ｐゴシック" charset="-128"/>
              <a:cs typeface="ＭＳ Ｐゴシック" charset="-128"/>
            </a:endParaRPr>
          </a:p>
        </p:txBody>
      </p:sp>
      <p:sp>
        <p:nvSpPr>
          <p:cNvPr id="5" name="Rectangle 4"/>
          <p:cNvSpPr/>
          <p:nvPr/>
        </p:nvSpPr>
        <p:spPr>
          <a:xfrm>
            <a:off x="329597" y="5337237"/>
            <a:ext cx="8715035" cy="646331"/>
          </a:xfrm>
          <a:prstGeom prst="rect">
            <a:avLst/>
          </a:prstGeom>
          <a:effectLst/>
        </p:spPr>
        <p:txBody>
          <a:bodyPr wrap="square">
            <a:spAutoFit/>
          </a:bodyPr>
          <a:lstStyle/>
          <a:p>
            <a:pPr algn="ctr"/>
            <a:r>
              <a:rPr lang="en-US" b="1" dirty="0">
                <a:solidFill>
                  <a:schemeClr val="bg1"/>
                </a:solidFill>
                <a:effectLst>
                  <a:outerShdw blurRad="50800" dist="38100" dir="2700000" algn="br">
                    <a:srgbClr val="000000">
                      <a:alpha val="43000"/>
                    </a:srgbClr>
                  </a:outerShdw>
                </a:effectLst>
                <a:latin typeface="Andale Mono"/>
                <a:cs typeface="Andale Mono"/>
              </a:rPr>
              <a:t>Toni </a:t>
            </a:r>
            <a:r>
              <a:rPr lang="en-US" b="1" dirty="0" err="1" smtClean="0">
                <a:solidFill>
                  <a:schemeClr val="bg1"/>
                </a:solidFill>
                <a:effectLst>
                  <a:outerShdw blurRad="50800" dist="38100" dir="2700000" algn="br">
                    <a:srgbClr val="000000">
                      <a:alpha val="43000"/>
                    </a:srgbClr>
                  </a:outerShdw>
                </a:effectLst>
                <a:latin typeface="Andale Mono"/>
                <a:cs typeface="Andale Mono"/>
              </a:rPr>
              <a:t>Gabaldon,Mar</a:t>
            </a:r>
            <a:r>
              <a:rPr lang="en-US" b="1" dirty="0" smtClean="0">
                <a:solidFill>
                  <a:schemeClr val="bg1"/>
                </a:solidFill>
                <a:effectLst>
                  <a:outerShdw blurRad="50800" dist="38100" dir="2700000" algn="br">
                    <a:srgbClr val="000000">
                      <a:alpha val="43000"/>
                    </a:srgbClr>
                  </a:outerShdw>
                </a:effectLst>
                <a:latin typeface="Andale Mono"/>
                <a:cs typeface="Andale Mono"/>
              </a:rPr>
              <a:t> </a:t>
            </a:r>
            <a:r>
              <a:rPr lang="en-US" b="1" dirty="0" err="1" smtClean="0">
                <a:solidFill>
                  <a:schemeClr val="bg1"/>
                </a:solidFill>
                <a:effectLst>
                  <a:outerShdw blurRad="50800" dist="38100" dir="2700000" algn="br">
                    <a:srgbClr val="000000">
                      <a:alpha val="43000"/>
                    </a:srgbClr>
                  </a:outerShdw>
                </a:effectLst>
                <a:latin typeface="Andale Mono"/>
                <a:cs typeface="Andale Mono"/>
              </a:rPr>
              <a:t>Alba,Matthieu</a:t>
            </a:r>
            <a:r>
              <a:rPr lang="en-US" b="1" dirty="0" smtClean="0">
                <a:solidFill>
                  <a:schemeClr val="bg1"/>
                </a:solidFill>
                <a:effectLst>
                  <a:outerShdw blurRad="50800" dist="38100" dir="2700000" algn="br">
                    <a:srgbClr val="000000">
                      <a:alpha val="43000"/>
                    </a:srgbClr>
                  </a:outerShdw>
                </a:effectLst>
                <a:latin typeface="Andale Mono"/>
                <a:cs typeface="Andale Mono"/>
              </a:rPr>
              <a:t> </a:t>
            </a:r>
            <a:r>
              <a:rPr lang="en-US" b="1" dirty="0" err="1" smtClean="0">
                <a:solidFill>
                  <a:schemeClr val="bg1"/>
                </a:solidFill>
                <a:effectLst>
                  <a:outerShdw blurRad="50800" dist="38100" dir="2700000" algn="br">
                    <a:srgbClr val="000000">
                      <a:alpha val="43000"/>
                    </a:srgbClr>
                  </a:outerShdw>
                </a:effectLst>
                <a:latin typeface="Andale Mono"/>
                <a:cs typeface="Andale Mono"/>
              </a:rPr>
              <a:t>Louis,Romina</a:t>
            </a:r>
            <a:r>
              <a:rPr lang="en-US" b="1" dirty="0">
                <a:solidFill>
                  <a:schemeClr val="bg1"/>
                </a:solidFill>
                <a:effectLst>
                  <a:outerShdw blurRad="50800" dist="38100" dir="2700000" algn="br">
                    <a:srgbClr val="000000">
                      <a:alpha val="43000"/>
                    </a:srgbClr>
                  </a:outerShdw>
                </a:effectLst>
                <a:latin typeface="Andale Mono"/>
                <a:cs typeface="Andale Mono"/>
              </a:rPr>
              <a:t> </a:t>
            </a:r>
            <a:r>
              <a:rPr lang="en-US" b="1" dirty="0" err="1" smtClean="0">
                <a:solidFill>
                  <a:schemeClr val="bg1"/>
                </a:solidFill>
                <a:effectLst>
                  <a:outerShdw blurRad="50800" dist="38100" dir="2700000" algn="br">
                    <a:srgbClr val="000000">
                      <a:alpha val="43000"/>
                    </a:srgbClr>
                  </a:outerShdw>
                </a:effectLst>
                <a:latin typeface="Andale Mono"/>
                <a:cs typeface="Andale Mono"/>
              </a:rPr>
              <a:t>Grarrido</a:t>
            </a:r>
            <a:endParaRPr lang="en-US" b="1" dirty="0" smtClean="0">
              <a:solidFill>
                <a:schemeClr val="bg1"/>
              </a:solidFill>
              <a:effectLst>
                <a:outerShdw blurRad="50800" dist="38100" dir="2700000" algn="br">
                  <a:srgbClr val="000000">
                    <a:alpha val="43000"/>
                  </a:srgbClr>
                </a:outerShdw>
              </a:effectLst>
              <a:latin typeface="Andale Mono"/>
              <a:cs typeface="Andale Mono"/>
            </a:endParaRPr>
          </a:p>
          <a:p>
            <a:pPr algn="ctr"/>
            <a:r>
              <a:rPr lang="en-US" b="1" dirty="0">
                <a:solidFill>
                  <a:schemeClr val="bg1"/>
                </a:solidFill>
                <a:effectLst>
                  <a:outerShdw blurRad="50800" dist="38100" dir="2700000" algn="br">
                    <a:srgbClr val="000000">
                      <a:alpha val="43000"/>
                    </a:srgbClr>
                  </a:outerShdw>
                </a:effectLst>
                <a:latin typeface="Andale Mono"/>
                <a:cs typeface="Andale Mono"/>
              </a:rPr>
              <a:t>Ana Maria Rojas </a:t>
            </a:r>
            <a:r>
              <a:rPr lang="en-US" b="1" dirty="0" err="1" smtClean="0">
                <a:solidFill>
                  <a:schemeClr val="bg1"/>
                </a:solidFill>
                <a:effectLst>
                  <a:outerShdw blurRad="50800" dist="38100" dir="2700000" algn="br">
                    <a:srgbClr val="000000">
                      <a:alpha val="43000"/>
                    </a:srgbClr>
                  </a:outerShdw>
                </a:effectLst>
                <a:latin typeface="Andale Mono"/>
                <a:cs typeface="Andale Mono"/>
              </a:rPr>
              <a:t>Mendoza,Arcadi</a:t>
            </a:r>
            <a:r>
              <a:rPr lang="en-US" b="1" dirty="0" smtClean="0">
                <a:solidFill>
                  <a:schemeClr val="bg1"/>
                </a:solidFill>
                <a:effectLst>
                  <a:outerShdw blurRad="50800" dist="38100" dir="2700000" algn="br">
                    <a:srgbClr val="000000">
                      <a:alpha val="43000"/>
                    </a:srgbClr>
                  </a:outerShdw>
                </a:effectLst>
                <a:latin typeface="Andale Mono"/>
                <a:cs typeface="Andale Mono"/>
              </a:rPr>
              <a:t> </a:t>
            </a:r>
            <a:r>
              <a:rPr lang="en-US" b="1" dirty="0" err="1" smtClean="0">
                <a:solidFill>
                  <a:schemeClr val="bg1"/>
                </a:solidFill>
                <a:effectLst>
                  <a:outerShdw blurRad="50800" dist="38100" dir="2700000" algn="br">
                    <a:srgbClr val="000000">
                      <a:alpha val="43000"/>
                    </a:srgbClr>
                  </a:outerShdw>
                </a:effectLst>
                <a:latin typeface="Andale Mono"/>
                <a:cs typeface="Andale Mono"/>
              </a:rPr>
              <a:t>Navarro,Fernando</a:t>
            </a:r>
            <a:r>
              <a:rPr lang="en-US" b="1" dirty="0" smtClean="0">
                <a:solidFill>
                  <a:schemeClr val="bg1"/>
                </a:solidFill>
                <a:effectLst>
                  <a:outerShdw blurRad="50800" dist="38100" dir="2700000" algn="br">
                    <a:srgbClr val="000000">
                      <a:alpha val="43000"/>
                    </a:srgbClr>
                  </a:outerShdw>
                </a:effectLst>
                <a:latin typeface="Andale Mono"/>
                <a:cs typeface="Andale Mono"/>
              </a:rPr>
              <a:t> </a:t>
            </a:r>
            <a:r>
              <a:rPr lang="en-US" b="1" dirty="0">
                <a:solidFill>
                  <a:schemeClr val="bg1"/>
                </a:solidFill>
                <a:effectLst>
                  <a:outerShdw blurRad="50800" dist="38100" dir="2700000" algn="br">
                    <a:srgbClr val="000000">
                      <a:alpha val="43000"/>
                    </a:srgbClr>
                  </a:outerShdw>
                </a:effectLst>
                <a:latin typeface="Andale Mono"/>
                <a:cs typeface="Andale Mono"/>
              </a:rPr>
              <a:t>Cores Prado</a:t>
            </a:r>
          </a:p>
        </p:txBody>
      </p:sp>
    </p:spTree>
    <p:extLst>
      <p:ext uri="{BB962C8B-B14F-4D97-AF65-F5344CB8AC3E}">
        <p14:creationId xmlns:p14="http://schemas.microsoft.com/office/powerpoint/2010/main" val="337834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BB Parc de Recerca Biomèdica de Barcelona.jpg"/>
          <p:cNvPicPr>
            <a:picLocks noChangeAspect="1"/>
          </p:cNvPicPr>
          <p:nvPr/>
        </p:nvPicPr>
        <p:blipFill>
          <a:blip r:embed="rId2"/>
          <a:stretch>
            <a:fillRect/>
          </a:stretch>
        </p:blipFill>
        <p:spPr>
          <a:xfrm>
            <a:off x="0" y="-7144"/>
            <a:ext cx="9144000" cy="6872288"/>
          </a:xfrm>
          <a:prstGeom prst="rect">
            <a:avLst/>
          </a:prstGeom>
        </p:spPr>
      </p:pic>
      <p:pic>
        <p:nvPicPr>
          <p:cNvPr id="9" name="Picture 8" descr="tcoffeelogo-2.png"/>
          <p:cNvPicPr>
            <a:picLocks/>
          </p:cNvPicPr>
          <p:nvPr/>
        </p:nvPicPr>
        <p:blipFill>
          <a:blip r:embed="rId3"/>
          <a:stretch>
            <a:fillRect/>
          </a:stretch>
        </p:blipFill>
        <p:spPr>
          <a:xfrm>
            <a:off x="6189718" y="244929"/>
            <a:ext cx="2664000" cy="655125"/>
          </a:xfrm>
          <a:prstGeom prst="rect">
            <a:avLst/>
          </a:prstGeom>
        </p:spPr>
      </p:pic>
      <p:sp>
        <p:nvSpPr>
          <p:cNvPr id="10" name="Rectangle 9"/>
          <p:cNvSpPr/>
          <p:nvPr/>
        </p:nvSpPr>
        <p:spPr>
          <a:xfrm>
            <a:off x="132520" y="280103"/>
            <a:ext cx="5054969" cy="584776"/>
          </a:xfrm>
          <a:prstGeom prst="rect">
            <a:avLst/>
          </a:prstGeom>
          <a:effectLst>
            <a:outerShdw blurRad="50800" dist="38100" dir="2700000" algn="br">
              <a:srgbClr val="000000">
                <a:alpha val="43000"/>
              </a:srgbClr>
            </a:outerShdw>
          </a:effectLst>
        </p:spPr>
        <p:txBody>
          <a:bodyPr wrap="square">
            <a:spAutoFit/>
          </a:bodyPr>
          <a:lstStyle/>
          <a:p>
            <a:r>
              <a:rPr lang="en-US" sz="3200" b="1" dirty="0" err="1" smtClean="0">
                <a:solidFill>
                  <a:srgbClr val="FFFFFF"/>
                </a:solidFill>
                <a:effectLst>
                  <a:outerShdw blurRad="50800" dist="38100" dir="2700000" algn="br">
                    <a:srgbClr val="000000">
                      <a:alpha val="43000"/>
                    </a:srgbClr>
                  </a:outerShdw>
                </a:effectLst>
                <a:latin typeface="Andale Mono"/>
                <a:cs typeface="Andale Mono"/>
              </a:rPr>
              <a:t>tcoffee.crg.cat</a:t>
            </a:r>
            <a:r>
              <a:rPr lang="en-US" sz="3200" b="1" dirty="0" smtClean="0">
                <a:solidFill>
                  <a:srgbClr val="FFFFFF"/>
                </a:solidFill>
                <a:latin typeface="Andale Mono"/>
                <a:cs typeface="Andale Mono"/>
              </a:rPr>
              <a:t>/</a:t>
            </a:r>
            <a:r>
              <a:rPr lang="en-US" sz="3200" b="1" dirty="0" err="1" smtClean="0">
                <a:solidFill>
                  <a:srgbClr val="FFFFFF"/>
                </a:solidFill>
                <a:latin typeface="Andale Mono"/>
                <a:cs typeface="Andale Mono"/>
              </a:rPr>
              <a:t>tcs</a:t>
            </a:r>
            <a:endParaRPr lang="en-US" sz="3200" b="1" dirty="0" smtClean="0">
              <a:solidFill>
                <a:srgbClr val="FFFFFF"/>
              </a:solidFill>
              <a:latin typeface="Andale Mono"/>
              <a:cs typeface="Andale Mono"/>
            </a:endParaRPr>
          </a:p>
        </p:txBody>
      </p:sp>
      <p:sp>
        <p:nvSpPr>
          <p:cNvPr id="7" name="Rectangle 6"/>
          <p:cNvSpPr/>
          <p:nvPr/>
        </p:nvSpPr>
        <p:spPr>
          <a:xfrm>
            <a:off x="4378477" y="6146450"/>
            <a:ext cx="4789718" cy="707886"/>
          </a:xfrm>
          <a:prstGeom prst="rect">
            <a:avLst/>
          </a:prstGeom>
          <a:noFill/>
          <a:effectLst>
            <a:outerShdw blurRad="50800" dist="38100" dir="2700000" algn="tl" rotWithShape="0">
              <a:prstClr val="black">
                <a:alpha val="40000"/>
              </a:prstClr>
            </a:outerShdw>
          </a:effectLst>
          <a:scene3d>
            <a:camera prst="perspectiveFront"/>
            <a:lightRig rig="threePt" dir="t"/>
          </a:scene3d>
        </p:spPr>
        <p:txBody>
          <a:bodyPr wrap="square">
            <a:spAutoFit/>
          </a:bodyPr>
          <a:lstStyle/>
          <a:p>
            <a:pPr algn="r"/>
            <a:r>
              <a:rPr lang="en-US" sz="2000" i="1" dirty="0" err="1" smtClean="0">
                <a:effectLst>
                  <a:outerShdw blurRad="412750" dir="2700000" sx="89000" sy="89000" algn="tl" rotWithShape="0">
                    <a:srgbClr val="000000"/>
                  </a:outerShdw>
                </a:effectLst>
                <a:latin typeface="Century Gothic"/>
                <a:cs typeface="Century Gothic"/>
              </a:rPr>
              <a:t>sites.google.com/site/changjiaming</a:t>
            </a:r>
            <a:endParaRPr lang="en-US" sz="2000" i="1" dirty="0" smtClean="0">
              <a:effectLst>
                <a:outerShdw blurRad="412750" dir="2700000" sx="89000" sy="89000" algn="tl" rotWithShape="0">
                  <a:srgbClr val="000000"/>
                </a:outerShdw>
              </a:effectLst>
              <a:latin typeface="Century Gothic"/>
              <a:cs typeface="Century Gothic"/>
            </a:endParaRPr>
          </a:p>
          <a:p>
            <a:pPr algn="r"/>
            <a:r>
              <a:rPr lang="en-US" sz="2000" i="1" dirty="0" err="1" smtClean="0">
                <a:effectLst>
                  <a:outerShdw blurRad="412750" dir="2700000" sx="89000" sy="89000" algn="tl" rotWithShape="0">
                    <a:srgbClr val="000000"/>
                  </a:outerShdw>
                </a:effectLst>
                <a:latin typeface="Century Gothic"/>
                <a:cs typeface="Century Gothic"/>
              </a:rPr>
              <a:t>chang.jiaming@gmail.com</a:t>
            </a:r>
            <a:endParaRPr lang="en-US" sz="2000" i="1" dirty="0">
              <a:effectLst>
                <a:outerShdw blurRad="412750" dir="2700000" sx="89000" sy="89000" algn="tl" rotWithShape="0">
                  <a:srgbClr val="000000"/>
                </a:outerShdw>
              </a:effectLst>
              <a:latin typeface="Century Gothic"/>
              <a:cs typeface="Century Gothic"/>
            </a:endParaRPr>
          </a:p>
        </p:txBody>
      </p:sp>
      <p:sp>
        <p:nvSpPr>
          <p:cNvPr id="6" name="TextBox 5"/>
          <p:cNvSpPr txBox="1"/>
          <p:nvPr/>
        </p:nvSpPr>
        <p:spPr>
          <a:xfrm>
            <a:off x="2243184" y="2967335"/>
            <a:ext cx="4657632" cy="923330"/>
          </a:xfrm>
          <a:prstGeom prst="rect">
            <a:avLst/>
          </a:prstGeom>
          <a:noFill/>
          <a:effectLst>
            <a:outerShdw blurRad="50800" dist="38100" dir="2700000">
              <a:srgbClr val="000000">
                <a:alpha val="43000"/>
              </a:srgbClr>
            </a:outerShdw>
          </a:effectLst>
        </p:spPr>
        <p:txBody>
          <a:bodyPr wrap="square" rtlCol="0">
            <a:spAutoFit/>
          </a:bodyPr>
          <a:lstStyle/>
          <a:p>
            <a:pPr algn="ctr"/>
            <a:r>
              <a:rPr lang="en-US" sz="5400" dirty="0" smtClean="0">
                <a:solidFill>
                  <a:srgbClr val="FFFF00"/>
                </a:solidFill>
                <a:latin typeface="Chalkduster"/>
                <a:cs typeface="Chalkduster"/>
              </a:rPr>
              <a:t>Thank You</a:t>
            </a:r>
            <a:endParaRPr lang="en-US" sz="5400" dirty="0">
              <a:solidFill>
                <a:srgbClr val="FFFF00"/>
              </a:solidFill>
              <a:latin typeface="Chalkduster"/>
              <a:cs typeface="Chalkduster"/>
            </a:endParaRPr>
          </a:p>
        </p:txBody>
      </p:sp>
    </p:spTree>
    <p:extLst>
      <p:ext uri="{BB962C8B-B14F-4D97-AF65-F5344CB8AC3E}">
        <p14:creationId xmlns:p14="http://schemas.microsoft.com/office/powerpoint/2010/main" val="1207388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4365"/>
            <a:ext cx="8229600" cy="912183"/>
          </a:xfrm>
        </p:spPr>
        <p:txBody>
          <a:bodyPr>
            <a:normAutofit/>
          </a:bodyPr>
          <a:lstStyle/>
          <a:p>
            <a:r>
              <a:rPr lang="en-US" dirty="0" smtClean="0">
                <a:solidFill>
                  <a:srgbClr val="FFFFFF"/>
                </a:solidFill>
              </a:rPr>
              <a:t>alignment uncertainty - data</a:t>
            </a:r>
            <a:endParaRPr lang="en-US" dirty="0">
              <a:solidFill>
                <a:srgbClr val="FFFFFF"/>
              </a:solidFill>
            </a:endParaRPr>
          </a:p>
        </p:txBody>
      </p:sp>
      <p:sp>
        <p:nvSpPr>
          <p:cNvPr id="3" name="Content Placeholder 2"/>
          <p:cNvSpPr>
            <a:spLocks noGrp="1"/>
          </p:cNvSpPr>
          <p:nvPr>
            <p:ph idx="1"/>
          </p:nvPr>
        </p:nvSpPr>
        <p:spPr>
          <a:xfrm>
            <a:off x="548483" y="4051037"/>
            <a:ext cx="8047034" cy="604023"/>
          </a:xfrm>
        </p:spPr>
        <p:txBody>
          <a:bodyPr>
            <a:noAutofit/>
          </a:bodyPr>
          <a:lstStyle/>
          <a:p>
            <a:pPr algn="ctr">
              <a:buNone/>
            </a:pPr>
            <a:r>
              <a:rPr lang="en-US" sz="3000" dirty="0" smtClean="0">
                <a:solidFill>
                  <a:srgbClr val="FFFFFF"/>
                </a:solidFill>
                <a:cs typeface="Courier"/>
              </a:rPr>
              <a:t>It gets worse with a multiple sequence alignment.</a:t>
            </a:r>
            <a:endParaRPr lang="en-US" sz="3000" dirty="0">
              <a:solidFill>
                <a:srgbClr val="FFFFFF"/>
              </a:solidFill>
              <a:cs typeface="Courier"/>
            </a:endParaRPr>
          </a:p>
        </p:txBody>
      </p:sp>
      <p:sp>
        <p:nvSpPr>
          <p:cNvPr id="4" name="Content Placeholder 2"/>
          <p:cNvSpPr txBox="1">
            <a:spLocks/>
          </p:cNvSpPr>
          <p:nvPr/>
        </p:nvSpPr>
        <p:spPr>
          <a:xfrm>
            <a:off x="121864" y="1280177"/>
            <a:ext cx="2286270" cy="249848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Aln1</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00"/>
                </a:solidFill>
                <a:latin typeface="Courier"/>
                <a:cs typeface="Courier"/>
              </a:rPr>
              <a:t>BLOS-UM45</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i="0" u="none" strike="noStrike" kern="1200" cap="none" spc="0" normalizeH="0" baseline="0" noProof="0" dirty="0">
              <a:ln>
                <a:noFill/>
              </a:ln>
              <a:solidFill>
                <a:srgbClr val="FFFFFF"/>
              </a:solidFill>
              <a:effectLst/>
              <a:uLnTx/>
              <a:uFillTx/>
              <a:latin typeface="Courier"/>
              <a:ea typeface="+mn-ea"/>
              <a:cs typeface="Courier"/>
            </a:endParaRPr>
          </a:p>
        </p:txBody>
      </p:sp>
      <p:sp>
        <p:nvSpPr>
          <p:cNvPr id="5" name="Content Placeholder 2"/>
          <p:cNvSpPr txBox="1">
            <a:spLocks/>
          </p:cNvSpPr>
          <p:nvPr/>
        </p:nvSpPr>
        <p:spPr>
          <a:xfrm>
            <a:off x="4591393" y="1277788"/>
            <a:ext cx="2356975" cy="250087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Aln3</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00"/>
                </a:solidFill>
                <a:latin typeface="Courier"/>
                <a:cs typeface="Courier"/>
              </a:rPr>
              <a:t>BLO-SUM45</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b="0" i="0" u="none" strike="noStrike" kern="1200" cap="none" spc="0" normalizeH="0" baseline="0" noProof="0" dirty="0">
              <a:ln>
                <a:noFill/>
              </a:ln>
              <a:solidFill>
                <a:srgbClr val="FFFFFF"/>
              </a:solidFill>
              <a:effectLst/>
              <a:uLnTx/>
              <a:uFillTx/>
              <a:latin typeface="Courier"/>
              <a:ea typeface="+mn-ea"/>
              <a:cs typeface="Courier"/>
            </a:endParaRPr>
          </a:p>
        </p:txBody>
      </p:sp>
      <p:sp>
        <p:nvSpPr>
          <p:cNvPr id="13" name="Content Placeholder 2"/>
          <p:cNvSpPr txBox="1">
            <a:spLocks/>
          </p:cNvSpPr>
          <p:nvPr/>
        </p:nvSpPr>
        <p:spPr>
          <a:xfrm>
            <a:off x="2384762" y="1280177"/>
            <a:ext cx="2288563" cy="2498480"/>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Aln2</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00"/>
                </a:solidFill>
                <a:latin typeface="Courier"/>
                <a:cs typeface="Courier"/>
              </a:rPr>
              <a:t>BLO-SUM45</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i="0" u="none" strike="noStrike" kern="1200" cap="none" spc="0" normalizeH="0" baseline="0" noProof="0" dirty="0">
              <a:ln>
                <a:noFill/>
              </a:ln>
              <a:solidFill>
                <a:srgbClr val="FFFFFF"/>
              </a:solidFill>
              <a:effectLst/>
              <a:uLnTx/>
              <a:uFillTx/>
              <a:latin typeface="Courier"/>
              <a:ea typeface="+mn-ea"/>
              <a:cs typeface="Courier"/>
            </a:endParaRPr>
          </a:p>
        </p:txBody>
      </p:sp>
      <p:sp>
        <p:nvSpPr>
          <p:cNvPr id="16" name="Content Placeholder 2"/>
          <p:cNvSpPr txBox="1">
            <a:spLocks/>
          </p:cNvSpPr>
          <p:nvPr/>
        </p:nvSpPr>
        <p:spPr>
          <a:xfrm>
            <a:off x="6785592" y="1277787"/>
            <a:ext cx="2328742" cy="2500871"/>
          </a:xfrm>
          <a:prstGeom prst="rect">
            <a:avLst/>
          </a:prstGeom>
        </p:spPr>
        <p:txBody>
          <a:bodyPr vert="horz" lIns="91440" tIns="45720" rIns="91440" bIns="45720" rtlCol="0">
            <a:noAutofit/>
          </a:bodyPr>
          <a:lstStyle/>
          <a:p>
            <a:pPr marL="342900" marR="0" lvl="0" indent="-342900" algn="ctr"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Aln4</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00"/>
                </a:solidFill>
                <a:latin typeface="Courier"/>
                <a:cs typeface="Courier"/>
              </a:rPr>
              <a:t>BLOS-UM45</a:t>
            </a:r>
          </a:p>
          <a:p>
            <a:pPr marL="342900" marR="0" lvl="0" indent="-342900" algn="l" defTabSz="457200" rtl="0" eaLnBrk="1" fontAlgn="auto" latinLnBrk="0" hangingPunct="1">
              <a:lnSpc>
                <a:spcPct val="100000"/>
              </a:lnSpc>
              <a:spcBef>
                <a:spcPct val="20000"/>
              </a:spcBef>
              <a:spcAft>
                <a:spcPts val="0"/>
              </a:spcAft>
              <a:buClrTx/>
              <a:buSzTx/>
              <a:tabLst/>
              <a:defRPr/>
            </a:pPr>
            <a:r>
              <a:rPr lang="en-US" sz="3000" dirty="0" smtClean="0">
                <a:solidFill>
                  <a:srgbClr val="FFFFFF"/>
                </a:solidFill>
                <a:latin typeface="Courier"/>
                <a:cs typeface="Courier"/>
              </a:rPr>
              <a:t>OPO</a:t>
            </a: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SSUM--</a:t>
            </a:r>
          </a:p>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000" b="0" i="0" u="none" strike="noStrike" kern="1200" cap="none" spc="0" normalizeH="0" baseline="0" noProof="0" dirty="0" smtClean="0">
                <a:ln>
                  <a:noFill/>
                </a:ln>
                <a:solidFill>
                  <a:srgbClr val="FFFFFF"/>
                </a:solidFill>
                <a:effectLst/>
                <a:uLnTx/>
                <a:uFillTx/>
                <a:latin typeface="Courier"/>
                <a:ea typeface="+mn-ea"/>
                <a:cs typeface="Courier"/>
              </a:rPr>
              <a:t>BLO-SUM62</a:t>
            </a:r>
            <a:endParaRPr kumimoji="0" lang="en-US" sz="3000" b="0" i="0" u="none" strike="noStrike" kern="1200" cap="none" spc="0" normalizeH="0" baseline="0" noProof="0" dirty="0">
              <a:ln>
                <a:noFill/>
              </a:ln>
              <a:solidFill>
                <a:srgbClr val="FFFFFF"/>
              </a:solidFill>
              <a:effectLst/>
              <a:uLnTx/>
              <a:uFillTx/>
              <a:latin typeface="Courier"/>
              <a:ea typeface="+mn-ea"/>
              <a:cs typeface="Courier"/>
            </a:endParaRPr>
          </a:p>
        </p:txBody>
      </p:sp>
      <p:grpSp>
        <p:nvGrpSpPr>
          <p:cNvPr id="2" name="Group 17"/>
          <p:cNvGrpSpPr/>
          <p:nvPr/>
        </p:nvGrpSpPr>
        <p:grpSpPr>
          <a:xfrm>
            <a:off x="883419" y="1803293"/>
            <a:ext cx="7132875" cy="1706807"/>
            <a:chOff x="791346" y="2936826"/>
            <a:chExt cx="7132875" cy="1511999"/>
          </a:xfrm>
        </p:grpSpPr>
        <p:sp>
          <p:nvSpPr>
            <p:cNvPr id="8" name="Rounded Rectangle 7"/>
            <p:cNvSpPr/>
            <p:nvPr/>
          </p:nvSpPr>
          <p:spPr>
            <a:xfrm>
              <a:off x="5259092" y="2936826"/>
              <a:ext cx="467999" cy="1511999"/>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791346" y="2945391"/>
              <a:ext cx="470835" cy="1494868"/>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077616" y="2943383"/>
              <a:ext cx="467999" cy="1498885"/>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456222" y="2936826"/>
              <a:ext cx="467999" cy="1511999"/>
            </a:xfrm>
            <a:prstGeom prst="roundRect">
              <a:avLst/>
            </a:prstGeom>
            <a:noFill/>
            <a:ln w="254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03674" y="4837817"/>
            <a:ext cx="8736652" cy="1015663"/>
          </a:xfrm>
          <a:prstGeom prst="rect">
            <a:avLst/>
          </a:prstGeom>
          <a:noFill/>
        </p:spPr>
        <p:txBody>
          <a:bodyPr wrap="square" rtlCol="0">
            <a:spAutoFit/>
          </a:bodyPr>
          <a:lstStyle/>
          <a:p>
            <a:pPr algn="ctr"/>
            <a:r>
              <a:rPr lang="en-US" sz="3000" dirty="0"/>
              <a:t>Telling apart </a:t>
            </a:r>
            <a:r>
              <a:rPr lang="en-US" sz="3000" dirty="0" smtClean="0">
                <a:solidFill>
                  <a:srgbClr val="FFFF00"/>
                </a:solidFill>
              </a:rPr>
              <a:t>Uncertainty </a:t>
            </a:r>
            <a:r>
              <a:rPr lang="en-US" sz="3000" dirty="0"/>
              <a:t>parts of the alignment is more important than the overall </a:t>
            </a:r>
            <a:r>
              <a:rPr lang="en-US" sz="3000" dirty="0" smtClean="0"/>
              <a:t>accuracy.</a:t>
            </a:r>
            <a:endParaRPr lang="en-US" sz="3000" dirty="0"/>
          </a:p>
        </p:txBody>
      </p:sp>
    </p:spTree>
    <p:extLst>
      <p:ext uri="{BB962C8B-B14F-4D97-AF65-F5344CB8AC3E}">
        <p14:creationId xmlns:p14="http://schemas.microsoft.com/office/powerpoint/2010/main" val="18009572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20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2000"/>
                                        <p:tgtEl>
                                          <p:spTgt spid="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13" grpId="0"/>
      <p:bldP spid="1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588"/>
            <a:ext cx="8229600" cy="1143000"/>
          </a:xfrm>
        </p:spPr>
        <p:txBody>
          <a:bodyPr/>
          <a:lstStyle/>
          <a:p>
            <a:r>
              <a:rPr lang="en-US" dirty="0" smtClean="0">
                <a:solidFill>
                  <a:srgbClr val="FFFFFF"/>
                </a:solidFill>
              </a:rPr>
              <a:t>Guidance</a:t>
            </a:r>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1448033" y="940749"/>
            <a:ext cx="6247934" cy="50400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 y="6396335"/>
            <a:ext cx="9143999" cy="461665"/>
          </a:xfrm>
          <a:prstGeom prst="rect">
            <a:avLst/>
          </a:prstGeom>
        </p:spPr>
        <p:txBody>
          <a:bodyPr wrap="square">
            <a:spAutoFit/>
          </a:bodyPr>
          <a:lstStyle/>
          <a:p>
            <a:r>
              <a:rPr lang="en-US" sz="1200" dirty="0" smtClean="0"/>
              <a:t>Penn O, </a:t>
            </a:r>
            <a:r>
              <a:rPr lang="en-US" sz="1200" dirty="0" err="1" smtClean="0"/>
              <a:t>Privman</a:t>
            </a:r>
            <a:r>
              <a:rPr lang="en-US" sz="1200" dirty="0" smtClean="0"/>
              <a:t> E, </a:t>
            </a:r>
            <a:r>
              <a:rPr lang="en-US" sz="1200" dirty="0" err="1" smtClean="0"/>
              <a:t>Landan</a:t>
            </a:r>
            <a:r>
              <a:rPr lang="en-US" sz="1200" dirty="0" smtClean="0"/>
              <a:t> G, </a:t>
            </a:r>
            <a:r>
              <a:rPr lang="en-US" sz="1200" dirty="0" err="1" smtClean="0"/>
              <a:t>Graur</a:t>
            </a:r>
            <a:r>
              <a:rPr lang="en-US" sz="1200" dirty="0" smtClean="0"/>
              <a:t> D, </a:t>
            </a:r>
            <a:r>
              <a:rPr lang="en-US" sz="1200" dirty="0" err="1" smtClean="0"/>
              <a:t>Pupko</a:t>
            </a:r>
            <a:r>
              <a:rPr lang="en-US" sz="1200" dirty="0" smtClean="0"/>
              <a:t> T (2010) An alignment confidence score capturing robustness to guide tree uncertainty. Mol </a:t>
            </a:r>
            <a:r>
              <a:rPr lang="en-US" sz="1200" dirty="0" err="1" smtClean="0"/>
              <a:t>Biol</a:t>
            </a:r>
            <a:r>
              <a:rPr lang="en-US" sz="1200" dirty="0" smtClean="0"/>
              <a:t> </a:t>
            </a:r>
            <a:r>
              <a:rPr lang="en-US" sz="1200" dirty="0" err="1" smtClean="0"/>
              <a:t>Evol</a:t>
            </a:r>
            <a:r>
              <a:rPr lang="en-US" sz="1200" dirty="0" smtClean="0"/>
              <a:t> 27: 1759–1767. </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521620" y="188595"/>
            <a:ext cx="8100761" cy="788670"/>
          </a:xfrm>
        </p:spPr>
        <p:txBody>
          <a:bodyPr>
            <a:normAutofit fontScale="90000"/>
          </a:bodyPr>
          <a:lstStyle/>
          <a:p>
            <a:r>
              <a:rPr lang="en-US" dirty="0" smtClean="0"/>
              <a:t>Which alignment task is difficult</a:t>
            </a:r>
            <a:r>
              <a:rPr lang="en-US" dirty="0" smtClean="0">
                <a:latin typeface="Arial"/>
                <a:cs typeface="Arial"/>
              </a:rPr>
              <a:t>?</a:t>
            </a:r>
            <a:br>
              <a:rPr lang="en-US" dirty="0" smtClean="0">
                <a:latin typeface="Arial"/>
                <a:cs typeface="Arial"/>
              </a:rPr>
            </a:br>
            <a:endParaRPr lang="en-US" dirty="0"/>
          </a:p>
        </p:txBody>
      </p:sp>
      <p:sp>
        <p:nvSpPr>
          <p:cNvPr id="4" name="Rounded Rectangle 3"/>
          <p:cNvSpPr/>
          <p:nvPr/>
        </p:nvSpPr>
        <p:spPr>
          <a:xfrm>
            <a:off x="943558" y="3109522"/>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943558" y="3442465"/>
            <a:ext cx="144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3333461" y="3442465"/>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7" name="Rounded Rectangle 6"/>
          <p:cNvSpPr/>
          <p:nvPr/>
        </p:nvSpPr>
        <p:spPr>
          <a:xfrm>
            <a:off x="3333461" y="3109522"/>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5996225" y="3109522"/>
            <a:ext cx="144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5996225" y="3442465"/>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ounded Rectangle 12"/>
          <p:cNvSpPr/>
          <p:nvPr/>
        </p:nvSpPr>
        <p:spPr>
          <a:xfrm>
            <a:off x="3418303" y="4932399"/>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3418303" y="5339594"/>
            <a:ext cx="144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ounded Rectangle 14"/>
          <p:cNvSpPr/>
          <p:nvPr/>
        </p:nvSpPr>
        <p:spPr>
          <a:xfrm>
            <a:off x="3418303" y="5746789"/>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tangle 15"/>
          <p:cNvSpPr/>
          <p:nvPr/>
        </p:nvSpPr>
        <p:spPr>
          <a:xfrm>
            <a:off x="2857994" y="2393044"/>
            <a:ext cx="2756333" cy="430887"/>
          </a:xfrm>
          <a:prstGeom prst="rect">
            <a:avLst/>
          </a:prstGeom>
        </p:spPr>
        <p:txBody>
          <a:bodyPr wrap="none" anchor="t">
            <a:noAutofit/>
          </a:bodyPr>
          <a:lstStyle/>
          <a:p>
            <a:pPr lvl="1" algn="ctr"/>
            <a:r>
              <a:rPr lang="en-US" sz="2200" dirty="0" smtClean="0"/>
              <a:t>pairwise alignment</a:t>
            </a:r>
          </a:p>
        </p:txBody>
      </p:sp>
      <p:sp>
        <p:nvSpPr>
          <p:cNvPr id="18" name="Rectangle 17"/>
          <p:cNvSpPr/>
          <p:nvPr/>
        </p:nvSpPr>
        <p:spPr>
          <a:xfrm>
            <a:off x="2170404" y="4234072"/>
            <a:ext cx="4803192" cy="430887"/>
          </a:xfrm>
          <a:prstGeom prst="rect">
            <a:avLst/>
          </a:prstGeom>
        </p:spPr>
        <p:txBody>
          <a:bodyPr wrap="square">
            <a:spAutoFit/>
          </a:bodyPr>
          <a:lstStyle/>
          <a:p>
            <a:pPr lvl="1"/>
            <a:r>
              <a:rPr lang="en-US" sz="2000" dirty="0" smtClean="0"/>
              <a:t>multiple sequence </a:t>
            </a:r>
            <a:r>
              <a:rPr lang="en-US" sz="2200" dirty="0" smtClean="0"/>
              <a:t>alignment</a:t>
            </a:r>
          </a:p>
        </p:txBody>
      </p:sp>
      <p:sp>
        <p:nvSpPr>
          <p:cNvPr id="19" name="Rectangle 18"/>
          <p:cNvSpPr/>
          <p:nvPr/>
        </p:nvSpPr>
        <p:spPr>
          <a:xfrm>
            <a:off x="5865559" y="2293014"/>
            <a:ext cx="1584869" cy="553998"/>
          </a:xfrm>
          <a:prstGeom prst="rect">
            <a:avLst/>
          </a:prstGeom>
        </p:spPr>
        <p:txBody>
          <a:bodyPr wrap="square">
            <a:spAutoFit/>
          </a:bodyPr>
          <a:lstStyle/>
          <a:p>
            <a:pPr lvl="1"/>
            <a:r>
              <a:rPr lang="en-US" sz="3000" dirty="0" smtClean="0">
                <a:solidFill>
                  <a:srgbClr val="FFFFFF"/>
                </a:solidFill>
              </a:rPr>
              <a:t>3*</a:t>
            </a:r>
            <a:r>
              <a:rPr lang="en-US" sz="3000" i="1" dirty="0">
                <a:solidFill>
                  <a:srgbClr val="FFFFFF"/>
                </a:solidFill>
              </a:rPr>
              <a:t>l</a:t>
            </a:r>
            <a:r>
              <a:rPr lang="en-US" sz="3000" baseline="30000" dirty="0" smtClean="0">
                <a:solidFill>
                  <a:srgbClr val="FFFFFF"/>
                </a:solidFill>
              </a:rPr>
              <a:t>2</a:t>
            </a:r>
          </a:p>
        </p:txBody>
      </p:sp>
      <p:sp>
        <p:nvSpPr>
          <p:cNvPr id="20" name="Rectangle 19"/>
          <p:cNvSpPr/>
          <p:nvPr/>
        </p:nvSpPr>
        <p:spPr>
          <a:xfrm>
            <a:off x="6107921" y="4147630"/>
            <a:ext cx="1462397" cy="553998"/>
          </a:xfrm>
          <a:prstGeom prst="rect">
            <a:avLst/>
          </a:prstGeom>
        </p:spPr>
        <p:txBody>
          <a:bodyPr wrap="square">
            <a:spAutoFit/>
          </a:bodyPr>
          <a:lstStyle/>
          <a:p>
            <a:pPr lvl="1"/>
            <a:r>
              <a:rPr lang="en-US" sz="3000" i="1" dirty="0"/>
              <a:t>l</a:t>
            </a:r>
            <a:r>
              <a:rPr lang="en-US" sz="3000" baseline="30000" dirty="0" smtClean="0"/>
              <a:t>3</a:t>
            </a:r>
          </a:p>
        </p:txBody>
      </p:sp>
      <p:sp>
        <p:nvSpPr>
          <p:cNvPr id="22" name="Rectangle 21"/>
          <p:cNvSpPr/>
          <p:nvPr/>
        </p:nvSpPr>
        <p:spPr>
          <a:xfrm>
            <a:off x="1733961" y="6120199"/>
            <a:ext cx="5676078" cy="400110"/>
          </a:xfrm>
          <a:prstGeom prst="rect">
            <a:avLst/>
          </a:prstGeom>
        </p:spPr>
        <p:txBody>
          <a:bodyPr wrap="none">
            <a:spAutoFit/>
          </a:bodyPr>
          <a:lstStyle/>
          <a:p>
            <a:pPr lvl="1" algn="ctr"/>
            <a:r>
              <a:rPr lang="en-US" sz="2000" dirty="0" smtClean="0"/>
              <a:t>If </a:t>
            </a:r>
            <a:r>
              <a:rPr lang="en-US" sz="2000" i="1" dirty="0"/>
              <a:t>l</a:t>
            </a:r>
            <a:r>
              <a:rPr lang="en-US" sz="2000" dirty="0" smtClean="0"/>
              <a:t> = 200, the second is </a:t>
            </a:r>
            <a:r>
              <a:rPr lang="en-US" sz="2000" dirty="0" smtClean="0">
                <a:solidFill>
                  <a:srgbClr val="FF0000"/>
                </a:solidFill>
              </a:rPr>
              <a:t>66</a:t>
            </a:r>
            <a:r>
              <a:rPr lang="en-US" sz="2000" dirty="0" smtClean="0"/>
              <a:t> times slower than the first</a:t>
            </a:r>
            <a:endParaRPr lang="en-US" sz="2200" dirty="0" smtClean="0"/>
          </a:p>
        </p:txBody>
      </p:sp>
      <p:grpSp>
        <p:nvGrpSpPr>
          <p:cNvPr id="11" name="Group 10"/>
          <p:cNvGrpSpPr/>
          <p:nvPr/>
        </p:nvGrpSpPr>
        <p:grpSpPr>
          <a:xfrm>
            <a:off x="3333461" y="3568736"/>
            <a:ext cx="2160000" cy="652732"/>
            <a:chOff x="3354451" y="3568736"/>
            <a:chExt cx="2160000" cy="652732"/>
          </a:xfrm>
        </p:grpSpPr>
        <p:sp>
          <p:nvSpPr>
            <p:cNvPr id="3" name="Left Brace 2"/>
            <p:cNvSpPr/>
            <p:nvPr/>
          </p:nvSpPr>
          <p:spPr>
            <a:xfrm rot="16200000">
              <a:off x="4289119" y="2634068"/>
              <a:ext cx="290663" cy="2160000"/>
            </a:xfrm>
            <a:prstGeom prst="leftBrace">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4135138" y="3852136"/>
              <a:ext cx="597225" cy="369332"/>
            </a:xfrm>
            <a:prstGeom prst="rect">
              <a:avLst/>
            </a:prstGeom>
            <a:noFill/>
          </p:spPr>
          <p:txBody>
            <a:bodyPr wrap="square" rtlCol="0">
              <a:spAutoFit/>
            </a:bodyPr>
            <a:lstStyle/>
            <a:p>
              <a:pPr algn="ctr"/>
              <a:r>
                <a:rPr lang="en-US" i="1" dirty="0" smtClean="0"/>
                <a:t>l</a:t>
              </a:r>
              <a:endParaRPr lang="en-US" i="1"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lide(fromBottom)">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1163133" y="2445548"/>
            <a:ext cx="2160000" cy="1398462"/>
            <a:chOff x="1434565" y="1497939"/>
            <a:chExt cx="2160000" cy="1398462"/>
          </a:xfrm>
        </p:grpSpPr>
        <p:sp>
          <p:nvSpPr>
            <p:cNvPr id="5" name="Rounded Rectangle 4"/>
            <p:cNvSpPr/>
            <p:nvPr/>
          </p:nvSpPr>
          <p:spPr>
            <a:xfrm>
              <a:off x="1434565" y="1497939"/>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1434565" y="1905134"/>
              <a:ext cx="2160000" cy="457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1434565" y="2839537"/>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9" name="Rounded Rectangle 28"/>
            <p:cNvSpPr/>
            <p:nvPr/>
          </p:nvSpPr>
          <p:spPr>
            <a:xfrm>
              <a:off x="1434565" y="2541990"/>
              <a:ext cx="1980000" cy="45719"/>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0" name="Rounded Rectangle 39"/>
            <p:cNvSpPr/>
            <p:nvPr/>
          </p:nvSpPr>
          <p:spPr>
            <a:xfrm>
              <a:off x="1467165" y="2201318"/>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1798971" y="2255975"/>
            <a:ext cx="328516" cy="1693940"/>
            <a:chOff x="2070403" y="1301291"/>
            <a:chExt cx="328516" cy="1693940"/>
          </a:xfrm>
        </p:grpSpPr>
        <p:sp>
          <p:nvSpPr>
            <p:cNvPr id="8" name="TextBox 7"/>
            <p:cNvSpPr txBox="1"/>
            <p:nvPr/>
          </p:nvSpPr>
          <p:spPr>
            <a:xfrm>
              <a:off x="2070403" y="1301291"/>
              <a:ext cx="300082" cy="369332"/>
            </a:xfrm>
            <a:prstGeom prst="rect">
              <a:avLst/>
            </a:prstGeom>
            <a:noFill/>
          </p:spPr>
          <p:txBody>
            <a:bodyPr wrap="none" rtlCol="0">
              <a:spAutoFit/>
            </a:bodyPr>
            <a:lstStyle/>
            <a:p>
              <a:r>
                <a:rPr lang="en-US" dirty="0" err="1" smtClean="0"/>
                <a:t>x</a:t>
              </a:r>
              <a:endParaRPr lang="en-US" dirty="0"/>
            </a:p>
          </p:txBody>
        </p:sp>
        <p:sp>
          <p:nvSpPr>
            <p:cNvPr id="9" name="TextBox 8"/>
            <p:cNvSpPr txBox="1"/>
            <p:nvPr/>
          </p:nvSpPr>
          <p:spPr>
            <a:xfrm>
              <a:off x="2086013" y="2625899"/>
              <a:ext cx="312906" cy="369332"/>
            </a:xfrm>
            <a:prstGeom prst="rect">
              <a:avLst/>
            </a:prstGeom>
            <a:noFill/>
          </p:spPr>
          <p:txBody>
            <a:bodyPr wrap="none" rtlCol="0">
              <a:spAutoFit/>
            </a:bodyPr>
            <a:lstStyle/>
            <a:p>
              <a:r>
                <a:rPr lang="en-US" dirty="0" err="1" smtClean="0"/>
                <a:t>y</a:t>
              </a:r>
              <a:endParaRPr lang="en-US" dirty="0"/>
            </a:p>
          </p:txBody>
        </p:sp>
      </p:grpSp>
      <p:grpSp>
        <p:nvGrpSpPr>
          <p:cNvPr id="10" name="Group 9"/>
          <p:cNvGrpSpPr/>
          <p:nvPr/>
        </p:nvGrpSpPr>
        <p:grpSpPr>
          <a:xfrm>
            <a:off x="5869392" y="1349819"/>
            <a:ext cx="2256229" cy="3700805"/>
            <a:chOff x="5869392" y="1349819"/>
            <a:chExt cx="2256229" cy="3700805"/>
          </a:xfrm>
        </p:grpSpPr>
        <p:grpSp>
          <p:nvGrpSpPr>
            <p:cNvPr id="3" name="Group 2"/>
            <p:cNvGrpSpPr/>
            <p:nvPr/>
          </p:nvGrpSpPr>
          <p:grpSpPr>
            <a:xfrm>
              <a:off x="5869392" y="1349819"/>
              <a:ext cx="2256229" cy="178599"/>
              <a:chOff x="4964446" y="167477"/>
              <a:chExt cx="2256229" cy="178599"/>
            </a:xfrm>
          </p:grpSpPr>
          <p:sp>
            <p:nvSpPr>
              <p:cNvPr id="11" name="Rounded Rectangle 10"/>
              <p:cNvSpPr/>
              <p:nvPr/>
            </p:nvSpPr>
            <p:spPr>
              <a:xfrm>
                <a:off x="4964447" y="167477"/>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964446" y="289212"/>
                <a:ext cx="2256229"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2" name="Group 61"/>
            <p:cNvGrpSpPr/>
            <p:nvPr/>
          </p:nvGrpSpPr>
          <p:grpSpPr>
            <a:xfrm>
              <a:off x="5869392" y="2913771"/>
              <a:ext cx="2160000" cy="178452"/>
              <a:chOff x="4986696" y="1913411"/>
              <a:chExt cx="2160000" cy="178452"/>
            </a:xfrm>
          </p:grpSpPr>
          <p:sp>
            <p:nvSpPr>
              <p:cNvPr id="13" name="Rounded Rectangle 12"/>
              <p:cNvSpPr/>
              <p:nvPr/>
            </p:nvSpPr>
            <p:spPr>
              <a:xfrm>
                <a:off x="4986696" y="1913411"/>
                <a:ext cx="2160000" cy="45719"/>
              </a:xfrm>
              <a:prstGeom prst="roundRect">
                <a:avLst/>
              </a:prstGeom>
              <a:solidFill>
                <a:schemeClr val="accent3"/>
              </a:soli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Rounded Rectangle 13"/>
              <p:cNvSpPr/>
              <p:nvPr/>
            </p:nvSpPr>
            <p:spPr>
              <a:xfrm>
                <a:off x="4986696" y="2034999"/>
                <a:ext cx="1440000" cy="56864"/>
              </a:xfrm>
              <a:prstGeom prst="roundRect">
                <a:avLst/>
              </a:prstGeom>
              <a:solidFill>
                <a:schemeClr val="accent2"/>
              </a:solidFill>
              <a:ln>
                <a:solidFill>
                  <a:schemeClr val="accent2"/>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30" name="Group 29"/>
            <p:cNvGrpSpPr/>
            <p:nvPr/>
          </p:nvGrpSpPr>
          <p:grpSpPr>
            <a:xfrm>
              <a:off x="5869392" y="2522903"/>
              <a:ext cx="2160000" cy="182433"/>
              <a:chOff x="4976427" y="1449553"/>
              <a:chExt cx="2160000" cy="182433"/>
            </a:xfrm>
          </p:grpSpPr>
          <p:sp>
            <p:nvSpPr>
              <p:cNvPr id="21" name="Rounded Rectangle 20"/>
              <p:cNvSpPr/>
              <p:nvPr/>
            </p:nvSpPr>
            <p:spPr>
              <a:xfrm>
                <a:off x="4976428" y="1449553"/>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976427" y="1571288"/>
                <a:ext cx="2160000" cy="60698"/>
              </a:xfrm>
              <a:prstGeom prst="roundRect">
                <a:avLst/>
              </a:prstGeom>
              <a:solidFill>
                <a:schemeClr val="accent4"/>
              </a:solidFill>
              <a:ln>
                <a:solidFill>
                  <a:schemeClr val="accent4"/>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3" name="Group 62"/>
            <p:cNvGrpSpPr/>
            <p:nvPr/>
          </p:nvGrpSpPr>
          <p:grpSpPr>
            <a:xfrm>
              <a:off x="5869392" y="3300658"/>
              <a:ext cx="2160000" cy="166470"/>
              <a:chOff x="4980294" y="2268366"/>
              <a:chExt cx="2160000" cy="166470"/>
            </a:xfrm>
          </p:grpSpPr>
          <p:sp>
            <p:nvSpPr>
              <p:cNvPr id="23" name="Rounded Rectangle 22"/>
              <p:cNvSpPr/>
              <p:nvPr/>
            </p:nvSpPr>
            <p:spPr>
              <a:xfrm>
                <a:off x="4980294" y="2268366"/>
                <a:ext cx="2160000" cy="56864"/>
              </a:xfrm>
              <a:prstGeom prst="roundRect">
                <a:avLst/>
              </a:prstGeom>
              <a:solidFill>
                <a:schemeClr val="accent3"/>
              </a:solidFill>
              <a:ln>
                <a:solidFill>
                  <a:schemeClr val="accent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ounded Rectangle 23"/>
              <p:cNvSpPr/>
              <p:nvPr/>
            </p:nvSpPr>
            <p:spPr>
              <a:xfrm>
                <a:off x="4980294" y="2377972"/>
                <a:ext cx="1980000" cy="56864"/>
              </a:xfrm>
              <a:prstGeom prst="roundRect">
                <a:avLst/>
              </a:prstGeom>
              <a:solidFill>
                <a:srgbClr val="008000"/>
              </a:solidFill>
              <a:ln>
                <a:solidFill>
                  <a:srgbClr val="008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19" name="Group 18"/>
            <p:cNvGrpSpPr/>
            <p:nvPr/>
          </p:nvGrpSpPr>
          <p:grpSpPr>
            <a:xfrm>
              <a:off x="5869392" y="2135869"/>
              <a:ext cx="1991980" cy="178599"/>
              <a:chOff x="4964448" y="1045371"/>
              <a:chExt cx="1991980" cy="178599"/>
            </a:xfrm>
          </p:grpSpPr>
          <p:sp>
            <p:nvSpPr>
              <p:cNvPr id="32" name="Rounded Rectangle 31"/>
              <p:cNvSpPr/>
              <p:nvPr/>
            </p:nvSpPr>
            <p:spPr>
              <a:xfrm>
                <a:off x="4964448" y="1045371"/>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976428" y="1167106"/>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4" name="Group 63"/>
            <p:cNvGrpSpPr/>
            <p:nvPr/>
          </p:nvGrpSpPr>
          <p:grpSpPr>
            <a:xfrm>
              <a:off x="5869392" y="3675563"/>
              <a:ext cx="2160000" cy="190434"/>
              <a:chOff x="4932374" y="2789904"/>
              <a:chExt cx="2160000" cy="190434"/>
            </a:xfrm>
          </p:grpSpPr>
          <p:sp>
            <p:nvSpPr>
              <p:cNvPr id="34" name="Rounded Rectangle 33"/>
              <p:cNvSpPr/>
              <p:nvPr/>
            </p:nvSpPr>
            <p:spPr>
              <a:xfrm>
                <a:off x="4932374" y="2789904"/>
                <a:ext cx="216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Rounded Rectangle 34"/>
              <p:cNvSpPr/>
              <p:nvPr/>
            </p:nvSpPr>
            <p:spPr>
              <a:xfrm>
                <a:off x="4932374" y="2923474"/>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4" name="Group 3"/>
            <p:cNvGrpSpPr/>
            <p:nvPr/>
          </p:nvGrpSpPr>
          <p:grpSpPr>
            <a:xfrm>
              <a:off x="5869392" y="1736853"/>
              <a:ext cx="1800001" cy="190581"/>
              <a:chOff x="4986696" y="601056"/>
              <a:chExt cx="1800001" cy="190581"/>
            </a:xfrm>
          </p:grpSpPr>
          <p:sp>
            <p:nvSpPr>
              <p:cNvPr id="46" name="Rounded Rectangle 45"/>
              <p:cNvSpPr/>
              <p:nvPr/>
            </p:nvSpPr>
            <p:spPr>
              <a:xfrm>
                <a:off x="4986697" y="601056"/>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986696" y="734773"/>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65" name="Group 64"/>
            <p:cNvGrpSpPr/>
            <p:nvPr/>
          </p:nvGrpSpPr>
          <p:grpSpPr>
            <a:xfrm>
              <a:off x="5869392" y="4074432"/>
              <a:ext cx="2160000" cy="178452"/>
              <a:chOff x="4958287" y="3306502"/>
              <a:chExt cx="2160000" cy="178452"/>
            </a:xfrm>
          </p:grpSpPr>
          <p:sp>
            <p:nvSpPr>
              <p:cNvPr id="50" name="Rounded Rectangle 49"/>
              <p:cNvSpPr/>
              <p:nvPr/>
            </p:nvSpPr>
            <p:spPr>
              <a:xfrm>
                <a:off x="4958287" y="3306502"/>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1" name="Rounded Rectangle 50"/>
              <p:cNvSpPr/>
              <p:nvPr/>
            </p:nvSpPr>
            <p:spPr>
              <a:xfrm>
                <a:off x="4958287" y="3428090"/>
                <a:ext cx="2160000" cy="56864"/>
              </a:xfrm>
              <a:prstGeom prst="roundRect">
                <a:avLst/>
              </a:prstGeom>
              <a:solidFill>
                <a:srgbClr val="008000"/>
              </a:solidFill>
              <a:ln>
                <a:solidFill>
                  <a:srgbClr val="008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6" name="Group 65"/>
            <p:cNvGrpSpPr/>
            <p:nvPr/>
          </p:nvGrpSpPr>
          <p:grpSpPr>
            <a:xfrm>
              <a:off x="5869392" y="4461319"/>
              <a:ext cx="2160000" cy="190434"/>
              <a:chOff x="4986697" y="3743146"/>
              <a:chExt cx="2160000" cy="190434"/>
            </a:xfrm>
          </p:grpSpPr>
          <p:sp>
            <p:nvSpPr>
              <p:cNvPr id="54" name="Rounded Rectangle 53"/>
              <p:cNvSpPr/>
              <p:nvPr/>
            </p:nvSpPr>
            <p:spPr>
              <a:xfrm>
                <a:off x="4986697" y="3743146"/>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5" name="Rounded Rectangle 54"/>
              <p:cNvSpPr/>
              <p:nvPr/>
            </p:nvSpPr>
            <p:spPr>
              <a:xfrm>
                <a:off x="4986697" y="3876716"/>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7" name="Group 66"/>
            <p:cNvGrpSpPr/>
            <p:nvPr/>
          </p:nvGrpSpPr>
          <p:grpSpPr>
            <a:xfrm>
              <a:off x="5869392" y="4860190"/>
              <a:ext cx="2160000" cy="190434"/>
              <a:chOff x="4996965" y="4157128"/>
              <a:chExt cx="2160000" cy="190434"/>
            </a:xfrm>
          </p:grpSpPr>
          <p:sp>
            <p:nvSpPr>
              <p:cNvPr id="58" name="Rounded Rectangle 57"/>
              <p:cNvSpPr/>
              <p:nvPr/>
            </p:nvSpPr>
            <p:spPr>
              <a:xfrm>
                <a:off x="4996965" y="4157128"/>
                <a:ext cx="1980000" cy="56864"/>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9" name="Rounded Rectangle 58"/>
              <p:cNvSpPr/>
              <p:nvPr/>
            </p:nvSpPr>
            <p:spPr>
              <a:xfrm>
                <a:off x="4996965" y="4290698"/>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sp>
        <p:nvSpPr>
          <p:cNvPr id="93" name="TextBox 92"/>
          <p:cNvSpPr txBox="1"/>
          <p:nvPr/>
        </p:nvSpPr>
        <p:spPr>
          <a:xfrm rot="16200000">
            <a:off x="-79747" y="2821614"/>
            <a:ext cx="1151546" cy="646331"/>
          </a:xfrm>
          <a:prstGeom prst="rect">
            <a:avLst/>
          </a:prstGeom>
          <a:noFill/>
        </p:spPr>
        <p:txBody>
          <a:bodyPr wrap="square" rtlCol="0">
            <a:spAutoFit/>
          </a:bodyPr>
          <a:lstStyle/>
          <a:p>
            <a:r>
              <a:rPr lang="en-US" sz="3600" dirty="0" smtClean="0"/>
              <a:t>MSA</a:t>
            </a:r>
            <a:endParaRPr lang="en-US" sz="3600" dirty="0"/>
          </a:p>
        </p:txBody>
      </p:sp>
      <p:sp>
        <p:nvSpPr>
          <p:cNvPr id="94" name="TextBox 93"/>
          <p:cNvSpPr txBox="1"/>
          <p:nvPr/>
        </p:nvSpPr>
        <p:spPr>
          <a:xfrm rot="5400000">
            <a:off x="6496628" y="2871413"/>
            <a:ext cx="4079228" cy="646331"/>
          </a:xfrm>
          <a:prstGeom prst="rect">
            <a:avLst/>
          </a:prstGeom>
          <a:noFill/>
        </p:spPr>
        <p:txBody>
          <a:bodyPr wrap="square" rtlCol="0">
            <a:spAutoFit/>
          </a:bodyPr>
          <a:lstStyle/>
          <a:p>
            <a:r>
              <a:rPr lang="en-US" sz="3600" dirty="0" smtClean="0"/>
              <a:t>Pairwise alignments</a:t>
            </a:r>
            <a:endParaRPr lang="en-US" sz="3600" dirty="0"/>
          </a:p>
        </p:txBody>
      </p:sp>
      <p:grpSp>
        <p:nvGrpSpPr>
          <p:cNvPr id="74" name="Group 73"/>
          <p:cNvGrpSpPr/>
          <p:nvPr/>
        </p:nvGrpSpPr>
        <p:grpSpPr>
          <a:xfrm>
            <a:off x="6650167" y="2326025"/>
            <a:ext cx="300082" cy="490117"/>
            <a:chOff x="5604474" y="-23753"/>
            <a:chExt cx="300082" cy="490117"/>
          </a:xfrm>
        </p:grpSpPr>
        <p:sp>
          <p:nvSpPr>
            <p:cNvPr id="75" name="TextBox 74"/>
            <p:cNvSpPr txBox="1"/>
            <p:nvPr/>
          </p:nvSpPr>
          <p:spPr>
            <a:xfrm>
              <a:off x="5604474" y="-23753"/>
              <a:ext cx="300082" cy="369332"/>
            </a:xfrm>
            <a:prstGeom prst="rect">
              <a:avLst/>
            </a:prstGeom>
            <a:noFill/>
          </p:spPr>
          <p:txBody>
            <a:bodyPr wrap="none" rtlCol="0">
              <a:spAutoFit/>
            </a:bodyPr>
            <a:lstStyle/>
            <a:p>
              <a:r>
                <a:rPr lang="en-US" dirty="0" err="1" smtClean="0"/>
                <a:t>x</a:t>
              </a:r>
              <a:endParaRPr lang="en-US" dirty="0"/>
            </a:p>
          </p:txBody>
        </p:sp>
        <p:sp>
          <p:nvSpPr>
            <p:cNvPr id="76" name="TextBox 75"/>
            <p:cNvSpPr txBox="1"/>
            <p:nvPr/>
          </p:nvSpPr>
          <p:spPr>
            <a:xfrm>
              <a:off x="5604474" y="97032"/>
              <a:ext cx="295348" cy="369332"/>
            </a:xfrm>
            <a:prstGeom prst="rect">
              <a:avLst/>
            </a:prstGeom>
            <a:noFill/>
          </p:spPr>
          <p:txBody>
            <a:bodyPr wrap="none" rtlCol="0">
              <a:spAutoFit/>
            </a:bodyPr>
            <a:lstStyle/>
            <a:p>
              <a:r>
                <a:rPr lang="en-US" dirty="0"/>
                <a:t>y</a:t>
              </a:r>
            </a:p>
          </p:txBody>
        </p:sp>
      </p:grpSp>
      <p:sp>
        <p:nvSpPr>
          <p:cNvPr id="77" name="Left-Right Arrow 76"/>
          <p:cNvSpPr/>
          <p:nvPr/>
        </p:nvSpPr>
        <p:spPr>
          <a:xfrm>
            <a:off x="3527721" y="2982305"/>
            <a:ext cx="2088558" cy="525060"/>
          </a:xfrm>
          <a:prstGeom prst="lef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consistency</a:t>
            </a:r>
            <a:endParaRPr lang="en-US" sz="2000" dirty="0"/>
          </a:p>
        </p:txBody>
      </p:sp>
      <p:sp>
        <p:nvSpPr>
          <p:cNvPr id="2" name="Title 1"/>
          <p:cNvSpPr>
            <a:spLocks noGrp="1"/>
          </p:cNvSpPr>
          <p:nvPr>
            <p:ph type="title"/>
          </p:nvPr>
        </p:nvSpPr>
        <p:spPr>
          <a:xfrm>
            <a:off x="457200" y="11230"/>
            <a:ext cx="8229600" cy="949483"/>
          </a:xfrm>
        </p:spPr>
        <p:txBody>
          <a:bodyPr/>
          <a:lstStyle/>
          <a:p>
            <a:r>
              <a:rPr lang="en-US" dirty="0" smtClean="0"/>
              <a:t>Where are samples?</a:t>
            </a:r>
            <a:endParaRPr lang="en-US" dirty="0"/>
          </a:p>
        </p:txBody>
      </p:sp>
      <p:sp>
        <p:nvSpPr>
          <p:cNvPr id="78" name="TextBox 77"/>
          <p:cNvSpPr txBox="1"/>
          <p:nvPr/>
        </p:nvSpPr>
        <p:spPr>
          <a:xfrm>
            <a:off x="1029732" y="5216746"/>
            <a:ext cx="7084537" cy="646331"/>
          </a:xfrm>
          <a:prstGeom prst="rect">
            <a:avLst/>
          </a:prstGeom>
          <a:noFill/>
        </p:spPr>
        <p:txBody>
          <a:bodyPr wrap="square" rtlCol="0">
            <a:spAutoFit/>
          </a:bodyPr>
          <a:lstStyle/>
          <a:p>
            <a:r>
              <a:rPr lang="en-US" sz="2400" dirty="0"/>
              <a:t>Consistency between </a:t>
            </a:r>
            <a:r>
              <a:rPr lang="en-US" sz="2400" dirty="0" smtClean="0"/>
              <a:t>MSA &amp; </a:t>
            </a:r>
            <a:r>
              <a:rPr lang="en-US" sz="2400" dirty="0"/>
              <a:t>pairwise </a:t>
            </a:r>
            <a:r>
              <a:rPr lang="en-US" sz="2400" dirty="0" smtClean="0"/>
              <a:t>alignment : </a:t>
            </a:r>
            <a:r>
              <a:rPr lang="en-US" sz="3600" dirty="0" smtClean="0"/>
              <a:t>0/1</a:t>
            </a:r>
            <a:endParaRPr lang="en-US" sz="2400" dirty="0"/>
          </a:p>
        </p:txBody>
      </p:sp>
      <p:sp>
        <p:nvSpPr>
          <p:cNvPr id="79" name="TextBox 78"/>
          <p:cNvSpPr txBox="1"/>
          <p:nvPr/>
        </p:nvSpPr>
        <p:spPr>
          <a:xfrm>
            <a:off x="1285125" y="5957933"/>
            <a:ext cx="6573750" cy="461665"/>
          </a:xfrm>
          <a:prstGeom prst="rect">
            <a:avLst/>
          </a:prstGeom>
          <a:noFill/>
        </p:spPr>
        <p:txBody>
          <a:bodyPr wrap="square" rtlCol="0">
            <a:spAutoFit/>
          </a:bodyPr>
          <a:lstStyle/>
          <a:p>
            <a:r>
              <a:rPr lang="en-US" sz="2400" dirty="0" smtClean="0"/>
              <a:t>How can we increase the resolution of confidence?  </a:t>
            </a:r>
            <a:endParaRPr lang="en-US" sz="2400" dirty="0"/>
          </a:p>
        </p:txBody>
      </p:sp>
    </p:spTree>
    <p:extLst>
      <p:ext uri="{BB962C8B-B14F-4D97-AF65-F5344CB8AC3E}">
        <p14:creationId xmlns:p14="http://schemas.microsoft.com/office/powerpoint/2010/main" val="561006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77" grpId="0" animBg="1"/>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FFFF"/>
                </a:solidFill>
              </a:rPr>
              <a:t>Transitive relation</a:t>
            </a:r>
            <a:endParaRPr lang="en-US" sz="3200" dirty="0"/>
          </a:p>
        </p:txBody>
      </p:sp>
      <p:sp>
        <p:nvSpPr>
          <p:cNvPr id="32" name="Rectangle 31"/>
          <p:cNvSpPr/>
          <p:nvPr/>
        </p:nvSpPr>
        <p:spPr>
          <a:xfrm>
            <a:off x="612933" y="1724866"/>
            <a:ext cx="8107733" cy="1785104"/>
          </a:xfrm>
          <a:prstGeom prst="rect">
            <a:avLst/>
          </a:prstGeom>
        </p:spPr>
        <p:txBody>
          <a:bodyPr wrap="square">
            <a:spAutoFit/>
          </a:bodyPr>
          <a:lstStyle/>
          <a:p>
            <a:pPr lvl="1"/>
            <a:r>
              <a:rPr lang="en-US" sz="2200" dirty="0" smtClean="0"/>
              <a:t>In mathematics, a binary relation </a:t>
            </a:r>
            <a:r>
              <a:rPr lang="en-US" sz="2200" i="1" dirty="0" smtClean="0"/>
              <a:t>R</a:t>
            </a:r>
            <a:r>
              <a:rPr lang="en-US" sz="2200" dirty="0" smtClean="0"/>
              <a:t> over a set </a:t>
            </a:r>
            <a:r>
              <a:rPr lang="en-US" sz="2200" i="1" dirty="0" smtClean="0"/>
              <a:t>X</a:t>
            </a:r>
            <a:r>
              <a:rPr lang="en-US" sz="2200" dirty="0" smtClean="0"/>
              <a:t> is transitive if whenever an element </a:t>
            </a:r>
            <a:r>
              <a:rPr lang="en-US" sz="2200" i="1" dirty="0" smtClean="0"/>
              <a:t>a</a:t>
            </a:r>
            <a:r>
              <a:rPr lang="en-US" sz="2200" dirty="0" smtClean="0"/>
              <a:t> is related to an element </a:t>
            </a:r>
            <a:r>
              <a:rPr lang="en-US" sz="2200" i="1" dirty="0" err="1" smtClean="0"/>
              <a:t>b</a:t>
            </a:r>
            <a:r>
              <a:rPr lang="en-US" sz="2200" dirty="0" smtClean="0"/>
              <a:t>, and </a:t>
            </a:r>
            <a:r>
              <a:rPr lang="en-US" sz="2200" i="1" dirty="0" err="1" smtClean="0"/>
              <a:t>b</a:t>
            </a:r>
            <a:r>
              <a:rPr lang="en-US" sz="2200" dirty="0" smtClean="0"/>
              <a:t> is in turn related to an element </a:t>
            </a:r>
            <a:r>
              <a:rPr lang="en-US" sz="2200" i="1" dirty="0" err="1" smtClean="0"/>
              <a:t>c</a:t>
            </a:r>
            <a:r>
              <a:rPr lang="en-US" sz="2200" dirty="0" smtClean="0"/>
              <a:t>, then </a:t>
            </a:r>
            <a:r>
              <a:rPr lang="en-US" sz="2200" i="1" dirty="0" smtClean="0"/>
              <a:t>a</a:t>
            </a:r>
            <a:r>
              <a:rPr lang="en-US" sz="2200" dirty="0" smtClean="0"/>
              <a:t> is also related to </a:t>
            </a:r>
            <a:r>
              <a:rPr lang="en-US" sz="2200" i="1" dirty="0" err="1" smtClean="0"/>
              <a:t>c</a:t>
            </a:r>
            <a:r>
              <a:rPr lang="en-US" sz="2200" dirty="0" smtClean="0"/>
              <a:t>. </a:t>
            </a:r>
          </a:p>
          <a:p>
            <a:pPr lvl="1" algn="r"/>
            <a:r>
              <a:rPr lang="en-US" sz="2200" dirty="0" smtClean="0"/>
              <a:t>-</a:t>
            </a:r>
            <a:r>
              <a:rPr lang="en-US" sz="2200" dirty="0" err="1" smtClean="0"/>
              <a:t>WikiPedia</a:t>
            </a:r>
            <a:endParaRPr lang="en-US" sz="2200" dirty="0" smtClean="0"/>
          </a:p>
        </p:txBody>
      </p:sp>
      <p:graphicFrame>
        <p:nvGraphicFramePr>
          <p:cNvPr id="18" name="Object 17"/>
          <p:cNvGraphicFramePr>
            <a:graphicFrameLocks noChangeAspect="1"/>
          </p:cNvGraphicFramePr>
          <p:nvPr/>
        </p:nvGraphicFramePr>
        <p:xfrm>
          <a:off x="1729315" y="3663945"/>
          <a:ext cx="5685370" cy="611717"/>
        </p:xfrm>
        <a:graphic>
          <a:graphicData uri="http://schemas.openxmlformats.org/presentationml/2006/ole">
            <mc:AlternateContent xmlns:mc="http://schemas.openxmlformats.org/markup-compatibility/2006">
              <mc:Choice xmlns:v="urn:schemas-microsoft-com:vml" Requires="v">
                <p:oleObj spid="_x0000_s71851" name="Equation" r:id="rId4" imgW="2006600" imgH="215900" progId="Equation.3">
                  <p:embed/>
                </p:oleObj>
              </mc:Choice>
              <mc:Fallback>
                <p:oleObj name="Equation" r:id="rId4" imgW="2006600" imgH="215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9315" y="3663945"/>
                        <a:ext cx="5685370" cy="611717"/>
                      </a:xfrm>
                      <a:prstGeom prst="rect">
                        <a:avLst/>
                      </a:prstGeom>
                      <a:solidFill>
                        <a:schemeClr val="tx1"/>
                      </a:solidFill>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FFFF"/>
                </a:solidFill>
              </a:rPr>
              <a:t>Transitive relation in alignment scene</a:t>
            </a:r>
            <a:endParaRPr lang="en-US" sz="3200" dirty="0"/>
          </a:p>
        </p:txBody>
      </p:sp>
      <p:graphicFrame>
        <p:nvGraphicFramePr>
          <p:cNvPr id="18" name="Object 17"/>
          <p:cNvGraphicFramePr>
            <a:graphicFrameLocks noChangeAspect="1"/>
          </p:cNvGraphicFramePr>
          <p:nvPr/>
        </p:nvGraphicFramePr>
        <p:xfrm>
          <a:off x="1729315" y="1555750"/>
          <a:ext cx="5685370" cy="611717"/>
        </p:xfrm>
        <a:graphic>
          <a:graphicData uri="http://schemas.openxmlformats.org/presentationml/2006/ole">
            <mc:AlternateContent xmlns:mc="http://schemas.openxmlformats.org/markup-compatibility/2006">
              <mc:Choice xmlns:v="urn:schemas-microsoft-com:vml" Requires="v">
                <p:oleObj spid="_x0000_s76929" name="Equation" r:id="rId4" imgW="2006600" imgH="215900" progId="Equation.3">
                  <p:embed/>
                </p:oleObj>
              </mc:Choice>
              <mc:Fallback>
                <p:oleObj name="Equation" r:id="rId4" imgW="20066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9315" y="1555750"/>
                        <a:ext cx="5685370" cy="611717"/>
                      </a:xfrm>
                      <a:prstGeom prst="rect">
                        <a:avLst/>
                      </a:prstGeom>
                      <a:solidFill>
                        <a:schemeClr val="tx1"/>
                      </a:solidFill>
                    </p:spPr>
                  </p:pic>
                </p:oleObj>
              </mc:Fallback>
            </mc:AlternateContent>
          </a:graphicData>
        </a:graphic>
      </p:graphicFrame>
      <p:graphicFrame>
        <p:nvGraphicFramePr>
          <p:cNvPr id="81923" name="Object 3"/>
          <p:cNvGraphicFramePr>
            <a:graphicFrameLocks noChangeAspect="1"/>
          </p:cNvGraphicFramePr>
          <p:nvPr/>
        </p:nvGraphicFramePr>
        <p:xfrm>
          <a:off x="976313" y="2593975"/>
          <a:ext cx="7189787" cy="576263"/>
        </p:xfrm>
        <a:graphic>
          <a:graphicData uri="http://schemas.openxmlformats.org/presentationml/2006/ole">
            <mc:AlternateContent xmlns:mc="http://schemas.openxmlformats.org/markup-compatibility/2006">
              <mc:Choice xmlns:v="urn:schemas-microsoft-com:vml" Requires="v">
                <p:oleObj spid="_x0000_s76930" name="Equation" r:id="rId6" imgW="2692400" imgH="215900" progId="Equation.3">
                  <p:embed/>
                </p:oleObj>
              </mc:Choice>
              <mc:Fallback>
                <p:oleObj name="Equation" r:id="rId6" imgW="2692400" imgH="215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313" y="2593975"/>
                        <a:ext cx="7189787" cy="576263"/>
                      </a:xfrm>
                      <a:prstGeom prst="rect">
                        <a:avLst/>
                      </a:prstGeom>
                      <a:solidFill>
                        <a:schemeClr val="tx1"/>
                      </a:solidFill>
                    </p:spPr>
                  </p:pic>
                </p:oleObj>
              </mc:Fallback>
            </mc:AlternateContent>
          </a:graphicData>
        </a:graphic>
      </p:graphicFrame>
      <p:sp>
        <p:nvSpPr>
          <p:cNvPr id="52" name="Left-Right Arrow 51"/>
          <p:cNvSpPr/>
          <p:nvPr/>
        </p:nvSpPr>
        <p:spPr>
          <a:xfrm>
            <a:off x="3810210" y="5057264"/>
            <a:ext cx="2088558" cy="525060"/>
          </a:xfrm>
          <a:prstGeom prst="leftRightArrow">
            <a:avLst/>
          </a:prstGeom>
          <a:solidFill>
            <a:srgbClr val="CC5439"/>
          </a:solidFill>
          <a:ln>
            <a:solidFill>
              <a:srgbClr val="CC543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consistency</a:t>
            </a:r>
            <a:endParaRPr lang="en-US" sz="2000" dirty="0"/>
          </a:p>
        </p:txBody>
      </p:sp>
      <p:grpSp>
        <p:nvGrpSpPr>
          <p:cNvPr id="5" name="Group 4"/>
          <p:cNvGrpSpPr/>
          <p:nvPr/>
        </p:nvGrpSpPr>
        <p:grpSpPr>
          <a:xfrm>
            <a:off x="96946" y="3873167"/>
            <a:ext cx="3836928" cy="2246662"/>
            <a:chOff x="96946" y="3873167"/>
            <a:chExt cx="3836928" cy="2246662"/>
          </a:xfrm>
        </p:grpSpPr>
        <p:sp>
          <p:nvSpPr>
            <p:cNvPr id="46" name="Rectangle 45"/>
            <p:cNvSpPr/>
            <p:nvPr/>
          </p:nvSpPr>
          <p:spPr>
            <a:xfrm>
              <a:off x="96946" y="3873167"/>
              <a:ext cx="3836928" cy="430887"/>
            </a:xfrm>
            <a:prstGeom prst="rect">
              <a:avLst/>
            </a:prstGeom>
          </p:spPr>
          <p:txBody>
            <a:bodyPr wrap="square">
              <a:spAutoFit/>
            </a:bodyPr>
            <a:lstStyle/>
            <a:p>
              <a:pPr lvl="1"/>
              <a:r>
                <a:rPr lang="en-US" sz="2000" dirty="0" smtClean="0"/>
                <a:t>multiple sequence </a:t>
              </a:r>
              <a:r>
                <a:rPr lang="en-US" sz="2200" dirty="0" smtClean="0"/>
                <a:t>alignment</a:t>
              </a:r>
            </a:p>
          </p:txBody>
        </p:sp>
        <p:grpSp>
          <p:nvGrpSpPr>
            <p:cNvPr id="23" name="Group 22"/>
            <p:cNvGrpSpPr/>
            <p:nvPr/>
          </p:nvGrpSpPr>
          <p:grpSpPr>
            <a:xfrm>
              <a:off x="1280920" y="4425889"/>
              <a:ext cx="2160000" cy="1693940"/>
              <a:chOff x="1541016" y="494944"/>
              <a:chExt cx="2160000" cy="1693940"/>
            </a:xfrm>
          </p:grpSpPr>
          <p:grpSp>
            <p:nvGrpSpPr>
              <p:cNvPr id="24" name="Group 23"/>
              <p:cNvGrpSpPr/>
              <p:nvPr/>
            </p:nvGrpSpPr>
            <p:grpSpPr>
              <a:xfrm>
                <a:off x="1541016" y="684517"/>
                <a:ext cx="2160000" cy="1398462"/>
                <a:chOff x="1434565" y="1497939"/>
                <a:chExt cx="2160000" cy="1398462"/>
              </a:xfrm>
            </p:grpSpPr>
            <p:sp>
              <p:nvSpPr>
                <p:cNvPr id="28" name="Rounded Rectangle 27"/>
                <p:cNvSpPr/>
                <p:nvPr/>
              </p:nvSpPr>
              <p:spPr>
                <a:xfrm>
                  <a:off x="1434565" y="1497939"/>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ounded Rectangle 28"/>
                <p:cNvSpPr/>
                <p:nvPr/>
              </p:nvSpPr>
              <p:spPr>
                <a:xfrm>
                  <a:off x="1434565" y="1905134"/>
                  <a:ext cx="2160000" cy="4571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ounded Rectangle 29"/>
                <p:cNvSpPr/>
                <p:nvPr/>
              </p:nvSpPr>
              <p:spPr>
                <a:xfrm>
                  <a:off x="1434565" y="2839537"/>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1" name="Rounded Rectangle 30"/>
                <p:cNvSpPr/>
                <p:nvPr/>
              </p:nvSpPr>
              <p:spPr>
                <a:xfrm>
                  <a:off x="1434565" y="2541990"/>
                  <a:ext cx="1980000" cy="45719"/>
                </a:xfrm>
                <a:prstGeom prst="roundRect">
                  <a:avLst/>
                </a:prstGeom>
                <a:solidFill>
                  <a:srgbClr val="008000"/>
                </a:solidFill>
                <a:ln>
                  <a:solidFill>
                    <a:srgbClr val="008000"/>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Rounded Rectangle 31"/>
                <p:cNvSpPr/>
                <p:nvPr/>
              </p:nvSpPr>
              <p:spPr>
                <a:xfrm>
                  <a:off x="1467165" y="2201318"/>
                  <a:ext cx="1440000" cy="56864"/>
                </a:xfrm>
                <a:prstGeom prst="round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25" name="Group 24"/>
              <p:cNvGrpSpPr/>
              <p:nvPr/>
            </p:nvGrpSpPr>
            <p:grpSpPr>
              <a:xfrm>
                <a:off x="2176854" y="494944"/>
                <a:ext cx="328516" cy="1693940"/>
                <a:chOff x="2070403" y="1301291"/>
                <a:chExt cx="328516" cy="1693940"/>
              </a:xfrm>
            </p:grpSpPr>
            <p:sp>
              <p:nvSpPr>
                <p:cNvPr id="26" name="TextBox 25"/>
                <p:cNvSpPr txBox="1"/>
                <p:nvPr/>
              </p:nvSpPr>
              <p:spPr>
                <a:xfrm>
                  <a:off x="2070403" y="1301291"/>
                  <a:ext cx="300082" cy="369332"/>
                </a:xfrm>
                <a:prstGeom prst="rect">
                  <a:avLst/>
                </a:prstGeom>
                <a:noFill/>
              </p:spPr>
              <p:txBody>
                <a:bodyPr wrap="none" rtlCol="0">
                  <a:spAutoFit/>
                </a:bodyPr>
                <a:lstStyle/>
                <a:p>
                  <a:r>
                    <a:rPr lang="en-US" dirty="0" err="1" smtClean="0"/>
                    <a:t>x</a:t>
                  </a:r>
                  <a:endParaRPr lang="en-US" dirty="0"/>
                </a:p>
              </p:txBody>
            </p:sp>
            <p:sp>
              <p:nvSpPr>
                <p:cNvPr id="27" name="TextBox 26"/>
                <p:cNvSpPr txBox="1"/>
                <p:nvPr/>
              </p:nvSpPr>
              <p:spPr>
                <a:xfrm>
                  <a:off x="2086013" y="2625899"/>
                  <a:ext cx="312906" cy="369332"/>
                </a:xfrm>
                <a:prstGeom prst="rect">
                  <a:avLst/>
                </a:prstGeom>
                <a:noFill/>
              </p:spPr>
              <p:txBody>
                <a:bodyPr wrap="none" rtlCol="0">
                  <a:spAutoFit/>
                </a:bodyPr>
                <a:lstStyle/>
                <a:p>
                  <a:r>
                    <a:rPr lang="en-US" dirty="0" err="1" smtClean="0"/>
                    <a:t>y</a:t>
                  </a:r>
                  <a:endParaRPr lang="en-US" dirty="0"/>
                </a:p>
              </p:txBody>
            </p:sp>
          </p:grpSp>
        </p:grpSp>
      </p:grpSp>
      <p:grpSp>
        <p:nvGrpSpPr>
          <p:cNvPr id="6" name="Group 5"/>
          <p:cNvGrpSpPr/>
          <p:nvPr/>
        </p:nvGrpSpPr>
        <p:grpSpPr>
          <a:xfrm>
            <a:off x="5871547" y="3873167"/>
            <a:ext cx="2756333" cy="2005440"/>
            <a:chOff x="5871547" y="3873167"/>
            <a:chExt cx="2756333" cy="2005440"/>
          </a:xfrm>
        </p:grpSpPr>
        <p:sp>
          <p:nvSpPr>
            <p:cNvPr id="47" name="Rectangle 46"/>
            <p:cNvSpPr/>
            <p:nvPr/>
          </p:nvSpPr>
          <p:spPr>
            <a:xfrm>
              <a:off x="5871547" y="3873167"/>
              <a:ext cx="2756333" cy="430887"/>
            </a:xfrm>
            <a:prstGeom prst="rect">
              <a:avLst/>
            </a:prstGeom>
          </p:spPr>
          <p:txBody>
            <a:bodyPr wrap="none" anchor="t">
              <a:noAutofit/>
            </a:bodyPr>
            <a:lstStyle/>
            <a:p>
              <a:pPr lvl="1" algn="ctr"/>
              <a:r>
                <a:rPr lang="en-US" sz="2200" dirty="0" smtClean="0"/>
                <a:t>pairwise alignment</a:t>
              </a:r>
            </a:p>
          </p:txBody>
        </p:sp>
        <p:grpSp>
          <p:nvGrpSpPr>
            <p:cNvPr id="34" name="Group 33"/>
            <p:cNvGrpSpPr/>
            <p:nvPr/>
          </p:nvGrpSpPr>
          <p:grpSpPr>
            <a:xfrm>
              <a:off x="6371651" y="4833256"/>
              <a:ext cx="2256229" cy="490117"/>
              <a:chOff x="5219894" y="227869"/>
              <a:chExt cx="2256229" cy="490117"/>
            </a:xfrm>
          </p:grpSpPr>
          <p:grpSp>
            <p:nvGrpSpPr>
              <p:cNvPr id="35" name="Group 34"/>
              <p:cNvGrpSpPr/>
              <p:nvPr/>
            </p:nvGrpSpPr>
            <p:grpSpPr>
              <a:xfrm>
                <a:off x="5219894" y="419099"/>
                <a:ext cx="2256229" cy="178599"/>
                <a:chOff x="4964446" y="167477"/>
                <a:chExt cx="2256229" cy="178599"/>
              </a:xfrm>
            </p:grpSpPr>
            <p:sp>
              <p:nvSpPr>
                <p:cNvPr id="55" name="Rounded Rectangle 54"/>
                <p:cNvSpPr/>
                <p:nvPr/>
              </p:nvSpPr>
              <p:spPr>
                <a:xfrm>
                  <a:off x="4964447" y="167477"/>
                  <a:ext cx="1800000" cy="568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ounded Rectangle 55"/>
                <p:cNvSpPr/>
                <p:nvPr/>
              </p:nvSpPr>
              <p:spPr>
                <a:xfrm>
                  <a:off x="4964446" y="289212"/>
                  <a:ext cx="2256229"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36" name="Group 35"/>
              <p:cNvGrpSpPr/>
              <p:nvPr/>
            </p:nvGrpSpPr>
            <p:grpSpPr>
              <a:xfrm>
                <a:off x="5891994" y="227869"/>
                <a:ext cx="300082" cy="490117"/>
                <a:chOff x="5604474" y="-23753"/>
                <a:chExt cx="300082" cy="490117"/>
              </a:xfrm>
            </p:grpSpPr>
            <p:sp>
              <p:nvSpPr>
                <p:cNvPr id="53" name="TextBox 52"/>
                <p:cNvSpPr txBox="1"/>
                <p:nvPr/>
              </p:nvSpPr>
              <p:spPr>
                <a:xfrm>
                  <a:off x="5604474" y="-23753"/>
                  <a:ext cx="300082" cy="369332"/>
                </a:xfrm>
                <a:prstGeom prst="rect">
                  <a:avLst/>
                </a:prstGeom>
                <a:noFill/>
              </p:spPr>
              <p:txBody>
                <a:bodyPr wrap="none" rtlCol="0">
                  <a:spAutoFit/>
                </a:bodyPr>
                <a:lstStyle/>
                <a:p>
                  <a:r>
                    <a:rPr lang="en-US" dirty="0" err="1" smtClean="0"/>
                    <a:t>x</a:t>
                  </a:r>
                  <a:endParaRPr lang="en-US" dirty="0"/>
                </a:p>
              </p:txBody>
            </p:sp>
            <p:sp>
              <p:nvSpPr>
                <p:cNvPr id="54" name="TextBox 53"/>
                <p:cNvSpPr txBox="1"/>
                <p:nvPr/>
              </p:nvSpPr>
              <p:spPr>
                <a:xfrm>
                  <a:off x="5604474" y="97032"/>
                  <a:ext cx="297715" cy="369332"/>
                </a:xfrm>
                <a:prstGeom prst="rect">
                  <a:avLst/>
                </a:prstGeom>
                <a:noFill/>
              </p:spPr>
              <p:txBody>
                <a:bodyPr wrap="none" rtlCol="0">
                  <a:spAutoFit/>
                </a:bodyPr>
                <a:lstStyle/>
                <a:p>
                  <a:r>
                    <a:rPr lang="en-US" dirty="0"/>
                    <a:t>a</a:t>
                  </a:r>
                </a:p>
              </p:txBody>
            </p:sp>
          </p:grpSp>
        </p:grpSp>
        <p:grpSp>
          <p:nvGrpSpPr>
            <p:cNvPr id="57" name="Group 56"/>
            <p:cNvGrpSpPr/>
            <p:nvPr/>
          </p:nvGrpSpPr>
          <p:grpSpPr>
            <a:xfrm>
              <a:off x="6100266" y="5375705"/>
              <a:ext cx="2160000" cy="502902"/>
              <a:chOff x="5219894" y="2537814"/>
              <a:chExt cx="2160000" cy="502902"/>
            </a:xfrm>
          </p:grpSpPr>
          <p:grpSp>
            <p:nvGrpSpPr>
              <p:cNvPr id="58" name="Group 57"/>
              <p:cNvGrpSpPr/>
              <p:nvPr/>
            </p:nvGrpSpPr>
            <p:grpSpPr>
              <a:xfrm>
                <a:off x="5219894" y="2744843"/>
                <a:ext cx="2160000" cy="190434"/>
                <a:chOff x="4932374" y="2789904"/>
                <a:chExt cx="2160000" cy="190434"/>
              </a:xfrm>
            </p:grpSpPr>
            <p:sp>
              <p:nvSpPr>
                <p:cNvPr id="62" name="Rounded Rectangle 61"/>
                <p:cNvSpPr/>
                <p:nvPr/>
              </p:nvSpPr>
              <p:spPr>
                <a:xfrm>
                  <a:off x="4932374" y="2789904"/>
                  <a:ext cx="2160000" cy="5686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3" name="Rounded Rectangle 62"/>
                <p:cNvSpPr/>
                <p:nvPr/>
              </p:nvSpPr>
              <p:spPr>
                <a:xfrm>
                  <a:off x="4932374" y="2923474"/>
                  <a:ext cx="2160000" cy="5686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59" name="Group 58"/>
              <p:cNvGrpSpPr/>
              <p:nvPr/>
            </p:nvGrpSpPr>
            <p:grpSpPr>
              <a:xfrm>
                <a:off x="6141016" y="2537814"/>
                <a:ext cx="312906" cy="502902"/>
                <a:chOff x="5853496" y="2597724"/>
                <a:chExt cx="312906" cy="502902"/>
              </a:xfrm>
            </p:grpSpPr>
            <p:sp>
              <p:nvSpPr>
                <p:cNvPr id="60" name="TextBox 59"/>
                <p:cNvSpPr txBox="1"/>
                <p:nvPr/>
              </p:nvSpPr>
              <p:spPr>
                <a:xfrm>
                  <a:off x="5868561" y="2597724"/>
                  <a:ext cx="297715" cy="369332"/>
                </a:xfrm>
                <a:prstGeom prst="rect">
                  <a:avLst/>
                </a:prstGeom>
                <a:noFill/>
              </p:spPr>
              <p:txBody>
                <a:bodyPr wrap="none" rtlCol="0">
                  <a:spAutoFit/>
                </a:bodyPr>
                <a:lstStyle/>
                <a:p>
                  <a:r>
                    <a:rPr lang="en-US" dirty="0" err="1"/>
                    <a:t>a</a:t>
                  </a:r>
                  <a:endParaRPr lang="en-US" dirty="0"/>
                </a:p>
              </p:txBody>
            </p:sp>
            <p:sp>
              <p:nvSpPr>
                <p:cNvPr id="61" name="TextBox 60"/>
                <p:cNvSpPr txBox="1"/>
                <p:nvPr/>
              </p:nvSpPr>
              <p:spPr>
                <a:xfrm>
                  <a:off x="5853496" y="2731294"/>
                  <a:ext cx="312906" cy="369332"/>
                </a:xfrm>
                <a:prstGeom prst="rect">
                  <a:avLst/>
                </a:prstGeom>
                <a:noFill/>
              </p:spPr>
              <p:txBody>
                <a:bodyPr wrap="none" rtlCol="0">
                  <a:spAutoFit/>
                </a:bodyPr>
                <a:lstStyle/>
                <a:p>
                  <a:r>
                    <a:rPr lang="en-US" dirty="0" smtClean="0"/>
                    <a:t>y</a:t>
                  </a:r>
                  <a:endParaRPr lang="en-US" dirty="0"/>
                </a:p>
              </p:txBody>
            </p:sp>
          </p:grpSp>
        </p:grpSp>
      </p:grpSp>
    </p:spTree>
    <p:extLst>
      <p:ext uri="{BB962C8B-B14F-4D97-AF65-F5344CB8AC3E}">
        <p14:creationId xmlns:p14="http://schemas.microsoft.com/office/powerpoint/2010/main" val="481969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theme/theme1.xml><?xml version="1.0" encoding="utf-8"?>
<a:theme xmlns:a="http://schemas.openxmlformats.org/drawingml/2006/main" name="apple">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apple.thmx</Template>
  <TotalTime>11512</TotalTime>
  <Words>3401</Words>
  <Application>Microsoft Macintosh PowerPoint</Application>
  <PresentationFormat>On-screen Show (4:3)</PresentationFormat>
  <Paragraphs>650</Paragraphs>
  <Slides>38</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apple</vt:lpstr>
      <vt:lpstr>Equation</vt:lpstr>
      <vt:lpstr>PowerPoint Presentation</vt:lpstr>
      <vt:lpstr>alignment uncertainty - data</vt:lpstr>
      <vt:lpstr>alignment uncertainty - data</vt:lpstr>
      <vt:lpstr>alignment uncertainty - data</vt:lpstr>
      <vt:lpstr>Guidance</vt:lpstr>
      <vt:lpstr>Which alignment task is difficult? </vt:lpstr>
      <vt:lpstr>Where are samples?</vt:lpstr>
      <vt:lpstr>Transitive relation</vt:lpstr>
      <vt:lpstr>Transitive relation in alignment scene</vt:lpstr>
      <vt:lpstr>PowerPoint Presentation</vt:lpstr>
      <vt:lpstr>PowerPoint Presentation</vt:lpstr>
      <vt:lpstr>PowerPoint Presentation</vt:lpstr>
      <vt:lpstr>PowerPoint Presentation</vt:lpstr>
      <vt:lpstr>PowerPoint Presentation</vt:lpstr>
      <vt:lpstr>PowerPoint Presentation</vt:lpstr>
      <vt:lpstr>Test1 - structural modeling @ residue level</vt:lpstr>
      <vt:lpstr>AUC measurement</vt:lpstr>
      <vt:lpstr>Evaluation</vt:lpstr>
      <vt:lpstr>PowerPoint Presentation</vt:lpstr>
      <vt:lpstr>PowerPoint Presentation</vt:lpstr>
      <vt:lpstr>PowerPoint Presentation</vt:lpstr>
      <vt:lpstr>PowerPoint Presentation</vt:lpstr>
      <vt:lpstr>PowerPoint Presentation</vt:lpstr>
      <vt:lpstr>PowerPoint Presentation</vt:lpstr>
      <vt:lpstr>The sate of art</vt:lpstr>
      <vt:lpstr>PowerPoint Presentation</vt:lpstr>
      <vt:lpstr>PowerPoint Presentation</vt:lpstr>
      <vt:lpstr>PowerPoint Presentation</vt:lpstr>
      <vt:lpstr>Test3 - Evolutionary Benchmark</vt:lpstr>
      <vt:lpstr>Gblocks</vt:lpstr>
      <vt:lpstr>Replication instead of filtering</vt:lpstr>
      <vt:lpstr>Simulation: asymmetric = 2.0, ML</vt:lpstr>
      <vt:lpstr>853 Yeast ToL</vt:lpstr>
      <vt:lpstr>TCS Evaluation Libraries</vt:lpstr>
      <vt:lpstr>TCS output</vt:lpstr>
      <vt:lpstr>Acknowledgments</vt:lpstr>
      <vt:lpstr>PowerPoint Presentation</vt:lpstr>
      <vt:lpstr>PowerPoint Presentation</vt:lpstr>
    </vt:vector>
  </TitlesOfParts>
  <Company>crg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Concatenation, concatenation, concatenation and others</dc:title>
  <dc:creator>Jia Ming Chang</dc:creator>
  <cp:lastModifiedBy>Jia-Ming Chang</cp:lastModifiedBy>
  <cp:revision>263</cp:revision>
  <dcterms:created xsi:type="dcterms:W3CDTF">2013-01-25T12:45:37Z</dcterms:created>
  <dcterms:modified xsi:type="dcterms:W3CDTF">2014-04-03T13:30:25Z</dcterms:modified>
</cp:coreProperties>
</file>